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37"/>
  </p:notesMasterIdLst>
  <p:handoutMasterIdLst>
    <p:handoutMasterId r:id="rId38"/>
  </p:handoutMasterIdLst>
  <p:sldIdLst>
    <p:sldId id="257" r:id="rId8"/>
    <p:sldId id="297" r:id="rId9"/>
    <p:sldId id="292" r:id="rId10"/>
    <p:sldId id="298" r:id="rId11"/>
    <p:sldId id="296" r:id="rId12"/>
    <p:sldId id="299" r:id="rId13"/>
    <p:sldId id="303" r:id="rId14"/>
    <p:sldId id="300" r:id="rId15"/>
    <p:sldId id="315" r:id="rId16"/>
    <p:sldId id="316" r:id="rId17"/>
    <p:sldId id="317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9" r:id="rId33"/>
    <p:sldId id="350" r:id="rId34"/>
    <p:sldId id="351" r:id="rId35"/>
    <p:sldId id="352" r:id="rId36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 autoAdjust="0"/>
    <p:restoredTop sz="94690" autoAdjust="0"/>
  </p:normalViewPr>
  <p:slideViewPr>
    <p:cSldViewPr snapToGrid="0" snapToObjects="1">
      <p:cViewPr varScale="1">
        <p:scale>
          <a:sx n="162" d="100"/>
          <a:sy n="162" d="100"/>
        </p:scale>
        <p:origin x="-120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89085-1858-4794-8DCD-5DB19E9F350D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</dgm:pt>
    <dgm:pt modelId="{3DFE2147-C1EC-4617-8F3D-23127F8A3A2C}">
      <dgm:prSet phldrT="[Text]"/>
      <dgm:spPr/>
      <dgm:t>
        <a:bodyPr/>
        <a:lstStyle/>
        <a:p>
          <a:r>
            <a:rPr lang="en-US" b="1" dirty="0" smtClean="0"/>
            <a:t>1. Drafting of New Items by Testing Contractor*</a:t>
          </a:r>
          <a:endParaRPr lang="en-US" b="1" dirty="0"/>
        </a:p>
      </dgm:t>
    </dgm:pt>
    <dgm:pt modelId="{35FFD648-DFD8-4C17-B1AA-08EFBFDEE80D}" type="parTrans" cxnId="{407D6DA1-7E1E-490F-8EA6-0AF4C76DF80C}">
      <dgm:prSet/>
      <dgm:spPr/>
      <dgm:t>
        <a:bodyPr/>
        <a:lstStyle/>
        <a:p>
          <a:endParaRPr lang="en-US"/>
        </a:p>
      </dgm:t>
    </dgm:pt>
    <dgm:pt modelId="{AAB192E6-9AF9-4B77-8E52-86405D3C8FD8}" type="sibTrans" cxnId="{407D6DA1-7E1E-490F-8EA6-0AF4C76DF80C}">
      <dgm:prSet/>
      <dgm:spPr/>
      <dgm:t>
        <a:bodyPr/>
        <a:lstStyle/>
        <a:p>
          <a:endParaRPr lang="en-US"/>
        </a:p>
      </dgm:t>
    </dgm:pt>
    <dgm:pt modelId="{5742DE67-B316-4387-B4BF-BD2961158DB6}">
      <dgm:prSet phldrT="[Text]"/>
      <dgm:spPr/>
      <dgm:t>
        <a:bodyPr/>
        <a:lstStyle/>
        <a:p>
          <a:r>
            <a:rPr lang="en-US" b="1" dirty="0" smtClean="0"/>
            <a:t>9. Data Review of Pilot/Field Tested Items</a:t>
          </a:r>
          <a:endParaRPr lang="en-US" dirty="0"/>
        </a:p>
      </dgm:t>
    </dgm:pt>
    <dgm:pt modelId="{86D1B73E-A2A8-4498-9105-BA6B721DDEDE}" type="parTrans" cxnId="{3B69822A-CBDD-44BD-ABAA-989B4C48DFEF}">
      <dgm:prSet/>
      <dgm:spPr/>
      <dgm:t>
        <a:bodyPr/>
        <a:lstStyle/>
        <a:p>
          <a:endParaRPr lang="en-US"/>
        </a:p>
      </dgm:t>
    </dgm:pt>
    <dgm:pt modelId="{C8354112-1923-4AF7-B9E7-F26034E2A4EC}" type="sibTrans" cxnId="{3B69822A-CBDD-44BD-ABAA-989B4C48DFEF}">
      <dgm:prSet/>
      <dgm:spPr/>
      <dgm:t>
        <a:bodyPr/>
        <a:lstStyle/>
        <a:p>
          <a:endParaRPr lang="en-US"/>
        </a:p>
      </dgm:t>
    </dgm:pt>
    <dgm:pt modelId="{B669F386-5B54-4767-8BFF-6543977FE760}">
      <dgm:prSet phldrT="[Text]"/>
      <dgm:spPr/>
      <dgm:t>
        <a:bodyPr/>
        <a:lstStyle/>
        <a:p>
          <a:r>
            <a:rPr lang="en-US" b="1" dirty="0" smtClean="0"/>
            <a:t>10. Building Operational Tests</a:t>
          </a:r>
          <a:endParaRPr lang="en-US" dirty="0"/>
        </a:p>
      </dgm:t>
    </dgm:pt>
    <dgm:pt modelId="{30E9C955-EF95-4EF4-AA92-4C5DCDF0E490}" type="parTrans" cxnId="{388A37E4-C308-42D3-A1B2-435B3BC72943}">
      <dgm:prSet/>
      <dgm:spPr/>
      <dgm:t>
        <a:bodyPr/>
        <a:lstStyle/>
        <a:p>
          <a:endParaRPr lang="en-US"/>
        </a:p>
      </dgm:t>
    </dgm:pt>
    <dgm:pt modelId="{54A23D68-8522-4642-BCC8-6B52E2F310C7}" type="sibTrans" cxnId="{388A37E4-C308-42D3-A1B2-435B3BC72943}">
      <dgm:prSet/>
      <dgm:spPr/>
      <dgm:t>
        <a:bodyPr/>
        <a:lstStyle/>
        <a:p>
          <a:endParaRPr lang="en-US"/>
        </a:p>
      </dgm:t>
    </dgm:pt>
    <dgm:pt modelId="{7CDF3136-BF4A-4772-A4F8-7C6A38FDF914}">
      <dgm:prSet/>
      <dgm:spPr/>
      <dgm:t>
        <a:bodyPr/>
        <a:lstStyle/>
        <a:p>
          <a:r>
            <a:rPr lang="en-US" b="1" dirty="0" smtClean="0"/>
            <a:t>2. CSDE Review</a:t>
          </a:r>
        </a:p>
        <a:p>
          <a:r>
            <a:rPr lang="en-US" b="1" dirty="0" smtClean="0"/>
            <a:t>of New Items</a:t>
          </a:r>
          <a:endParaRPr lang="en-US" b="1" dirty="0"/>
        </a:p>
      </dgm:t>
    </dgm:pt>
    <dgm:pt modelId="{66496682-6683-489A-9C48-2F8DD0AC6641}" type="parTrans" cxnId="{2FA51077-B9C2-4436-9EFD-572A826795B5}">
      <dgm:prSet/>
      <dgm:spPr/>
      <dgm:t>
        <a:bodyPr/>
        <a:lstStyle/>
        <a:p>
          <a:endParaRPr lang="en-US"/>
        </a:p>
      </dgm:t>
    </dgm:pt>
    <dgm:pt modelId="{9AF6B14E-11B0-4B7F-A07B-AC7DE1EA48FE}" type="sibTrans" cxnId="{2FA51077-B9C2-4436-9EFD-572A826795B5}">
      <dgm:prSet/>
      <dgm:spPr/>
      <dgm:t>
        <a:bodyPr/>
        <a:lstStyle/>
        <a:p>
          <a:endParaRPr lang="en-US"/>
        </a:p>
      </dgm:t>
    </dgm:pt>
    <dgm:pt modelId="{16650C81-0870-4A33-9663-5CF0135F50D3}">
      <dgm:prSet/>
      <dgm:spPr/>
      <dgm:t>
        <a:bodyPr/>
        <a:lstStyle/>
        <a:p>
          <a:r>
            <a:rPr lang="en-US" b="1" dirty="0" smtClean="0"/>
            <a:t>5. Expert Review</a:t>
          </a:r>
        </a:p>
        <a:p>
          <a:r>
            <a:rPr lang="en-US" b="1" dirty="0" smtClean="0"/>
            <a:t>of New Items</a:t>
          </a:r>
          <a:endParaRPr lang="en-US" b="1" dirty="0"/>
        </a:p>
      </dgm:t>
    </dgm:pt>
    <dgm:pt modelId="{00617623-0A3A-48F2-8180-3B04408369FD}" type="parTrans" cxnId="{514D3999-4A53-4F0F-8B1F-6B0F145949CB}">
      <dgm:prSet/>
      <dgm:spPr/>
      <dgm:t>
        <a:bodyPr/>
        <a:lstStyle/>
        <a:p>
          <a:endParaRPr lang="en-US"/>
        </a:p>
      </dgm:t>
    </dgm:pt>
    <dgm:pt modelId="{F400B54E-9F92-411F-82B9-8A5B93359A5D}" type="sibTrans" cxnId="{514D3999-4A53-4F0F-8B1F-6B0F145949CB}">
      <dgm:prSet/>
      <dgm:spPr/>
      <dgm:t>
        <a:bodyPr/>
        <a:lstStyle/>
        <a:p>
          <a:endParaRPr lang="en-US"/>
        </a:p>
      </dgm:t>
    </dgm:pt>
    <dgm:pt modelId="{4B759965-1E98-455A-A4EF-F3CEE3771334}">
      <dgm:prSet/>
      <dgm:spPr/>
      <dgm:t>
        <a:bodyPr/>
        <a:lstStyle/>
        <a:p>
          <a:r>
            <a:rPr lang="en-US" b="1" dirty="0" smtClean="0"/>
            <a:t>3. Content Review of New Items by SSAAC</a:t>
          </a:r>
          <a:endParaRPr lang="en-US" b="1" dirty="0"/>
        </a:p>
      </dgm:t>
    </dgm:pt>
    <dgm:pt modelId="{DE12F6A8-5065-4083-8BC2-C0F5DC535C0C}" type="parTrans" cxnId="{FBD3E99F-7F5D-4895-87A7-670F1D7DF56B}">
      <dgm:prSet/>
      <dgm:spPr/>
      <dgm:t>
        <a:bodyPr/>
        <a:lstStyle/>
        <a:p>
          <a:endParaRPr lang="en-US"/>
        </a:p>
      </dgm:t>
    </dgm:pt>
    <dgm:pt modelId="{C5B91BEA-B6DD-4F50-8C68-6DD1BEBB578F}" type="sibTrans" cxnId="{FBD3E99F-7F5D-4895-87A7-670F1D7DF56B}">
      <dgm:prSet/>
      <dgm:spPr/>
      <dgm:t>
        <a:bodyPr/>
        <a:lstStyle/>
        <a:p>
          <a:endParaRPr lang="en-US"/>
        </a:p>
      </dgm:t>
    </dgm:pt>
    <dgm:pt modelId="{5726F9E8-AF4F-4CE1-BDEB-2719C1CF97A2}">
      <dgm:prSet/>
      <dgm:spPr/>
      <dgm:t>
        <a:bodyPr/>
        <a:lstStyle/>
        <a:p>
          <a:r>
            <a:rPr lang="en-US" b="1" dirty="0" smtClean="0"/>
            <a:t>4. Fairness and Accessibility  Review of New Items</a:t>
          </a:r>
          <a:endParaRPr lang="en-US" b="1" dirty="0"/>
        </a:p>
      </dgm:t>
    </dgm:pt>
    <dgm:pt modelId="{31091779-EA13-49BD-B767-86DA938220DB}" type="parTrans" cxnId="{BAA65CD5-498D-41EC-819D-331D6FA03D09}">
      <dgm:prSet/>
      <dgm:spPr/>
      <dgm:t>
        <a:bodyPr/>
        <a:lstStyle/>
        <a:p>
          <a:endParaRPr lang="en-US"/>
        </a:p>
      </dgm:t>
    </dgm:pt>
    <dgm:pt modelId="{B25FDBA9-D0ED-41E5-952C-80D04E59296A}" type="sibTrans" cxnId="{BAA65CD5-498D-41EC-819D-331D6FA03D09}">
      <dgm:prSet/>
      <dgm:spPr/>
      <dgm:t>
        <a:bodyPr/>
        <a:lstStyle/>
        <a:p>
          <a:endParaRPr lang="en-US"/>
        </a:p>
      </dgm:t>
    </dgm:pt>
    <dgm:pt modelId="{FBEF4F01-0206-4BCA-B8B9-F8D37A06AA10}">
      <dgm:prSet/>
      <dgm:spPr/>
      <dgm:t>
        <a:bodyPr/>
        <a:lstStyle/>
        <a:p>
          <a:r>
            <a:rPr lang="en-US" b="1" dirty="0" smtClean="0"/>
            <a:t>6. Pilot/Field Testing of New Items</a:t>
          </a:r>
        </a:p>
        <a:p>
          <a:r>
            <a:rPr lang="en-US" b="1" dirty="0" smtClean="0"/>
            <a:t>&amp; Cognitive Labs</a:t>
          </a:r>
        </a:p>
      </dgm:t>
    </dgm:pt>
    <dgm:pt modelId="{E9F3F5F3-6293-44F0-B3B2-8F8DCA1FD32E}" type="parTrans" cxnId="{B2108649-83EA-4049-A5B2-AC92A9FB64E8}">
      <dgm:prSet/>
      <dgm:spPr/>
      <dgm:t>
        <a:bodyPr/>
        <a:lstStyle/>
        <a:p>
          <a:endParaRPr lang="en-US"/>
        </a:p>
      </dgm:t>
    </dgm:pt>
    <dgm:pt modelId="{270D4E96-7960-4FC0-A6AC-A177A91C6F1F}" type="sibTrans" cxnId="{B2108649-83EA-4049-A5B2-AC92A9FB64E8}">
      <dgm:prSet/>
      <dgm:spPr/>
      <dgm:t>
        <a:bodyPr/>
        <a:lstStyle/>
        <a:p>
          <a:endParaRPr lang="en-US"/>
        </a:p>
      </dgm:t>
    </dgm:pt>
    <dgm:pt modelId="{10034ED7-F90D-4F9F-AD88-DC30EB7654C4}">
      <dgm:prSet/>
      <dgm:spPr/>
      <dgm:t>
        <a:bodyPr/>
        <a:lstStyle/>
        <a:p>
          <a:r>
            <a:rPr lang="en-US" b="1" dirty="0" smtClean="0"/>
            <a:t>7. Rubric Validation &amp; Range-Finding of New Items</a:t>
          </a:r>
          <a:endParaRPr lang="en-US" b="1" dirty="0"/>
        </a:p>
      </dgm:t>
    </dgm:pt>
    <dgm:pt modelId="{F9AD8252-886E-43EC-86A8-A69759779A09}" type="parTrans" cxnId="{F95C597B-D1B2-4B72-855E-E874A95C0EC7}">
      <dgm:prSet/>
      <dgm:spPr/>
      <dgm:t>
        <a:bodyPr/>
        <a:lstStyle/>
        <a:p>
          <a:endParaRPr lang="en-US"/>
        </a:p>
      </dgm:t>
    </dgm:pt>
    <dgm:pt modelId="{8BEA7367-3858-453A-A678-8DB501885F09}" type="sibTrans" cxnId="{F95C597B-D1B2-4B72-855E-E874A95C0EC7}">
      <dgm:prSet/>
      <dgm:spPr/>
      <dgm:t>
        <a:bodyPr/>
        <a:lstStyle/>
        <a:p>
          <a:endParaRPr lang="en-US"/>
        </a:p>
      </dgm:t>
    </dgm:pt>
    <dgm:pt modelId="{6E459971-754B-4549-AFA9-33D6A13358FD}">
      <dgm:prSet/>
      <dgm:spPr/>
      <dgm:t>
        <a:bodyPr/>
        <a:lstStyle/>
        <a:p>
          <a:r>
            <a:rPr lang="en-US" b="1" dirty="0" smtClean="0"/>
            <a:t>8. Scoring of Student Responses to New Items</a:t>
          </a:r>
          <a:endParaRPr lang="en-US" b="1" dirty="0"/>
        </a:p>
      </dgm:t>
    </dgm:pt>
    <dgm:pt modelId="{11B7599E-72B8-4FE2-9730-2257AAFA097E}" type="parTrans" cxnId="{5E57B7E8-C93E-4AEB-97DA-D1870D89A54F}">
      <dgm:prSet/>
      <dgm:spPr/>
      <dgm:t>
        <a:bodyPr/>
        <a:lstStyle/>
        <a:p>
          <a:endParaRPr lang="en-US"/>
        </a:p>
      </dgm:t>
    </dgm:pt>
    <dgm:pt modelId="{6426DDE6-58F2-4875-B59E-77BF778CC132}" type="sibTrans" cxnId="{5E57B7E8-C93E-4AEB-97DA-D1870D89A54F}">
      <dgm:prSet/>
      <dgm:spPr/>
      <dgm:t>
        <a:bodyPr/>
        <a:lstStyle/>
        <a:p>
          <a:endParaRPr lang="en-US"/>
        </a:p>
      </dgm:t>
    </dgm:pt>
    <dgm:pt modelId="{38E36506-0878-47E1-937B-C6B60DFD3DC8}" type="pres">
      <dgm:prSet presAssocID="{82189085-1858-4794-8DCD-5DB19E9F350D}" presName="diagram" presStyleCnt="0">
        <dgm:presLayoutVars>
          <dgm:dir/>
          <dgm:resizeHandles val="exact"/>
        </dgm:presLayoutVars>
      </dgm:prSet>
      <dgm:spPr/>
    </dgm:pt>
    <dgm:pt modelId="{925D97F5-1CE7-446B-9BF3-9826C7A5CB8E}" type="pres">
      <dgm:prSet presAssocID="{3DFE2147-C1EC-4617-8F3D-23127F8A3A2C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1C8A8-A34F-4CB2-8DA4-7C94F48CB210}" type="pres">
      <dgm:prSet presAssocID="{AAB192E6-9AF9-4B77-8E52-86405D3C8FD8}" presName="sibTrans" presStyleLbl="sibTrans2D1" presStyleIdx="0" presStyleCnt="9"/>
      <dgm:spPr/>
      <dgm:t>
        <a:bodyPr/>
        <a:lstStyle/>
        <a:p>
          <a:endParaRPr lang="en-US"/>
        </a:p>
      </dgm:t>
    </dgm:pt>
    <dgm:pt modelId="{CC8F22BA-8CA1-4492-8752-3B2E4524CFAC}" type="pres">
      <dgm:prSet presAssocID="{AAB192E6-9AF9-4B77-8E52-86405D3C8FD8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17A192C7-450B-485A-B968-0349D0810EEB}" type="pres">
      <dgm:prSet presAssocID="{7CDF3136-BF4A-4772-A4F8-7C6A38FDF914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A3267-F2DA-4942-87BD-EBCF38711185}" type="pres">
      <dgm:prSet presAssocID="{9AF6B14E-11B0-4B7F-A07B-AC7DE1EA48FE}" presName="sibTrans" presStyleLbl="sibTrans2D1" presStyleIdx="1" presStyleCnt="9"/>
      <dgm:spPr/>
      <dgm:t>
        <a:bodyPr/>
        <a:lstStyle/>
        <a:p>
          <a:endParaRPr lang="en-US"/>
        </a:p>
      </dgm:t>
    </dgm:pt>
    <dgm:pt modelId="{C0E72F56-F51E-4C22-9332-DF71B0000079}" type="pres">
      <dgm:prSet presAssocID="{9AF6B14E-11B0-4B7F-A07B-AC7DE1EA48FE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DFACB082-1946-47BA-A7EC-952FD8570521}" type="pres">
      <dgm:prSet presAssocID="{4B759965-1E98-455A-A4EF-F3CEE3771334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EB200-8B53-435A-9E01-DBBD7AE3569E}" type="pres">
      <dgm:prSet presAssocID="{C5B91BEA-B6DD-4F50-8C68-6DD1BEBB578F}" presName="sibTrans" presStyleLbl="sibTrans2D1" presStyleIdx="2" presStyleCnt="9"/>
      <dgm:spPr/>
      <dgm:t>
        <a:bodyPr/>
        <a:lstStyle/>
        <a:p>
          <a:endParaRPr lang="en-US"/>
        </a:p>
      </dgm:t>
    </dgm:pt>
    <dgm:pt modelId="{67929887-D84B-47B5-AE69-529FA515957E}" type="pres">
      <dgm:prSet presAssocID="{C5B91BEA-B6DD-4F50-8C68-6DD1BEBB578F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A4446195-C761-493E-A0DD-DD2284D362CB}" type="pres">
      <dgm:prSet presAssocID="{5726F9E8-AF4F-4CE1-BDEB-2719C1CF97A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57283-B5B2-452C-B56A-4A94CB322AE6}" type="pres">
      <dgm:prSet presAssocID="{B25FDBA9-D0ED-41E5-952C-80D04E59296A}" presName="sibTrans" presStyleLbl="sibTrans2D1" presStyleIdx="3" presStyleCnt="9"/>
      <dgm:spPr/>
      <dgm:t>
        <a:bodyPr/>
        <a:lstStyle/>
        <a:p>
          <a:endParaRPr lang="en-US"/>
        </a:p>
      </dgm:t>
    </dgm:pt>
    <dgm:pt modelId="{83504ECC-33B5-4F76-B5DF-281E8DF3F3B4}" type="pres">
      <dgm:prSet presAssocID="{B25FDBA9-D0ED-41E5-952C-80D04E59296A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AFA33814-695E-4ADC-9D5B-66EA23CCAE3F}" type="pres">
      <dgm:prSet presAssocID="{16650C81-0870-4A33-9663-5CF0135F50D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087AE-0333-4C5C-8970-C50F350393EB}" type="pres">
      <dgm:prSet presAssocID="{F400B54E-9F92-411F-82B9-8A5B93359A5D}" presName="sibTrans" presStyleLbl="sibTrans2D1" presStyleIdx="4" presStyleCnt="9"/>
      <dgm:spPr/>
      <dgm:t>
        <a:bodyPr/>
        <a:lstStyle/>
        <a:p>
          <a:endParaRPr lang="en-US"/>
        </a:p>
      </dgm:t>
    </dgm:pt>
    <dgm:pt modelId="{9B3AC9D2-A7BF-4BFD-8C00-D13848BC48DD}" type="pres">
      <dgm:prSet presAssocID="{F400B54E-9F92-411F-82B9-8A5B93359A5D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885A4D92-F626-4B24-8883-FB357005BCEA}" type="pres">
      <dgm:prSet presAssocID="{FBEF4F01-0206-4BCA-B8B9-F8D37A06AA1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65603-2899-4356-BCB8-75412469D52D}" type="pres">
      <dgm:prSet presAssocID="{270D4E96-7960-4FC0-A6AC-A177A91C6F1F}" presName="sibTrans" presStyleLbl="sibTrans2D1" presStyleIdx="5" presStyleCnt="9"/>
      <dgm:spPr/>
      <dgm:t>
        <a:bodyPr/>
        <a:lstStyle/>
        <a:p>
          <a:endParaRPr lang="en-US"/>
        </a:p>
      </dgm:t>
    </dgm:pt>
    <dgm:pt modelId="{9047EF94-D46F-4EB0-A712-0DACCC697328}" type="pres">
      <dgm:prSet presAssocID="{270D4E96-7960-4FC0-A6AC-A177A91C6F1F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DD45F1F6-2AF6-44AB-9271-42653539A19F}" type="pres">
      <dgm:prSet presAssocID="{10034ED7-F90D-4F9F-AD88-DC30EB7654C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6EF98-12FC-4596-BEF5-D86EAA863D97}" type="pres">
      <dgm:prSet presAssocID="{8BEA7367-3858-453A-A678-8DB501885F09}" presName="sibTrans" presStyleLbl="sibTrans2D1" presStyleIdx="6" presStyleCnt="9"/>
      <dgm:spPr/>
      <dgm:t>
        <a:bodyPr/>
        <a:lstStyle/>
        <a:p>
          <a:endParaRPr lang="en-US"/>
        </a:p>
      </dgm:t>
    </dgm:pt>
    <dgm:pt modelId="{7D5CBF77-2B2B-4492-901C-EB65CFBC7428}" type="pres">
      <dgm:prSet presAssocID="{8BEA7367-3858-453A-A678-8DB501885F09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5B41936A-8AE4-4B28-A46B-9EA61C398829}" type="pres">
      <dgm:prSet presAssocID="{6E459971-754B-4549-AFA9-33D6A13358F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FA166-1510-4561-9FA9-5E23E3DD9B17}" type="pres">
      <dgm:prSet presAssocID="{6426DDE6-58F2-4875-B59E-77BF778CC132}" presName="sibTrans" presStyleLbl="sibTrans2D1" presStyleIdx="7" presStyleCnt="9"/>
      <dgm:spPr/>
      <dgm:t>
        <a:bodyPr/>
        <a:lstStyle/>
        <a:p>
          <a:endParaRPr lang="en-US"/>
        </a:p>
      </dgm:t>
    </dgm:pt>
    <dgm:pt modelId="{B39D0180-CD88-47F1-B957-5B6525600A0B}" type="pres">
      <dgm:prSet presAssocID="{6426DDE6-58F2-4875-B59E-77BF778CC132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33D96210-D7AE-46A7-8531-86F7BC4FED0F}" type="pres">
      <dgm:prSet presAssocID="{5742DE67-B316-4387-B4BF-BD2961158DB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51F37-D97D-4850-8E97-2FD6600BA90E}" type="pres">
      <dgm:prSet presAssocID="{C8354112-1923-4AF7-B9E7-F26034E2A4EC}" presName="sibTrans" presStyleLbl="sibTrans2D1" presStyleIdx="8" presStyleCnt="9"/>
      <dgm:spPr/>
      <dgm:t>
        <a:bodyPr/>
        <a:lstStyle/>
        <a:p>
          <a:endParaRPr lang="en-US"/>
        </a:p>
      </dgm:t>
    </dgm:pt>
    <dgm:pt modelId="{C0DBAD6D-84F0-430F-8C6A-0454F9166534}" type="pres">
      <dgm:prSet presAssocID="{C8354112-1923-4AF7-B9E7-F26034E2A4EC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985F3309-004E-486B-B323-51365E549785}" type="pres">
      <dgm:prSet presAssocID="{B669F386-5B54-4767-8BFF-6543977FE760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EB9168-1FBA-4A81-A61B-A408E7385849}" type="presOf" srcId="{AAB192E6-9AF9-4B77-8E52-86405D3C8FD8}" destId="{95B1C8A8-A34F-4CB2-8DA4-7C94F48CB210}" srcOrd="0" destOrd="0" presId="urn:microsoft.com/office/officeart/2005/8/layout/process5"/>
    <dgm:cxn modelId="{93BB3924-FDC9-49F0-93D1-928C002F600A}" type="presOf" srcId="{B669F386-5B54-4767-8BFF-6543977FE760}" destId="{985F3309-004E-486B-B323-51365E549785}" srcOrd="0" destOrd="0" presId="urn:microsoft.com/office/officeart/2005/8/layout/process5"/>
    <dgm:cxn modelId="{416BCFDD-499A-4967-9A2E-247A3CD6EB4B}" type="presOf" srcId="{B25FDBA9-D0ED-41E5-952C-80D04E59296A}" destId="{15857283-B5B2-452C-B56A-4A94CB322AE6}" srcOrd="0" destOrd="0" presId="urn:microsoft.com/office/officeart/2005/8/layout/process5"/>
    <dgm:cxn modelId="{3041110C-D207-4687-B040-51770CDBCE71}" type="presOf" srcId="{4B759965-1E98-455A-A4EF-F3CEE3771334}" destId="{DFACB082-1946-47BA-A7EC-952FD8570521}" srcOrd="0" destOrd="0" presId="urn:microsoft.com/office/officeart/2005/8/layout/process5"/>
    <dgm:cxn modelId="{7764BF42-62E8-49B1-9DF5-33EF55EF47EF}" type="presOf" srcId="{F400B54E-9F92-411F-82B9-8A5B93359A5D}" destId="{9B3AC9D2-A7BF-4BFD-8C00-D13848BC48DD}" srcOrd="1" destOrd="0" presId="urn:microsoft.com/office/officeart/2005/8/layout/process5"/>
    <dgm:cxn modelId="{6F2E53A5-F482-4D74-AEE0-14E43A95D263}" type="presOf" srcId="{F400B54E-9F92-411F-82B9-8A5B93359A5D}" destId="{0BC087AE-0333-4C5C-8970-C50F350393EB}" srcOrd="0" destOrd="0" presId="urn:microsoft.com/office/officeart/2005/8/layout/process5"/>
    <dgm:cxn modelId="{D147FFB0-F8CB-480D-B5BE-4F95D1A1CFE4}" type="presOf" srcId="{6426DDE6-58F2-4875-B59E-77BF778CC132}" destId="{553FA166-1510-4561-9FA9-5E23E3DD9B17}" srcOrd="0" destOrd="0" presId="urn:microsoft.com/office/officeart/2005/8/layout/process5"/>
    <dgm:cxn modelId="{F95C597B-D1B2-4B72-855E-E874A95C0EC7}" srcId="{82189085-1858-4794-8DCD-5DB19E9F350D}" destId="{10034ED7-F90D-4F9F-AD88-DC30EB7654C4}" srcOrd="6" destOrd="0" parTransId="{F9AD8252-886E-43EC-86A8-A69759779A09}" sibTransId="{8BEA7367-3858-453A-A678-8DB501885F09}"/>
    <dgm:cxn modelId="{405FDB53-A080-4732-A539-7EE017126920}" type="presOf" srcId="{8BEA7367-3858-453A-A678-8DB501885F09}" destId="{7D5CBF77-2B2B-4492-901C-EB65CFBC7428}" srcOrd="1" destOrd="0" presId="urn:microsoft.com/office/officeart/2005/8/layout/process5"/>
    <dgm:cxn modelId="{2FD10DEE-1EB3-4ECB-821E-0249D11ECA8D}" type="presOf" srcId="{C5B91BEA-B6DD-4F50-8C68-6DD1BEBB578F}" destId="{D89EB200-8B53-435A-9E01-DBBD7AE3569E}" srcOrd="0" destOrd="0" presId="urn:microsoft.com/office/officeart/2005/8/layout/process5"/>
    <dgm:cxn modelId="{B2108649-83EA-4049-A5B2-AC92A9FB64E8}" srcId="{82189085-1858-4794-8DCD-5DB19E9F350D}" destId="{FBEF4F01-0206-4BCA-B8B9-F8D37A06AA10}" srcOrd="5" destOrd="0" parTransId="{E9F3F5F3-6293-44F0-B3B2-8F8DCA1FD32E}" sibTransId="{270D4E96-7960-4FC0-A6AC-A177A91C6F1F}"/>
    <dgm:cxn modelId="{BAA65CD5-498D-41EC-819D-331D6FA03D09}" srcId="{82189085-1858-4794-8DCD-5DB19E9F350D}" destId="{5726F9E8-AF4F-4CE1-BDEB-2719C1CF97A2}" srcOrd="3" destOrd="0" parTransId="{31091779-EA13-49BD-B767-86DA938220DB}" sibTransId="{B25FDBA9-D0ED-41E5-952C-80D04E59296A}"/>
    <dgm:cxn modelId="{BEBD37B6-65A0-42EE-9C5C-1B4041A9F9E3}" type="presOf" srcId="{C8354112-1923-4AF7-B9E7-F26034E2A4EC}" destId="{BC851F37-D97D-4850-8E97-2FD6600BA90E}" srcOrd="0" destOrd="0" presId="urn:microsoft.com/office/officeart/2005/8/layout/process5"/>
    <dgm:cxn modelId="{1927B92E-0613-494E-8EFC-EE14A92C3A62}" type="presOf" srcId="{5742DE67-B316-4387-B4BF-BD2961158DB6}" destId="{33D96210-D7AE-46A7-8531-86F7BC4FED0F}" srcOrd="0" destOrd="0" presId="urn:microsoft.com/office/officeart/2005/8/layout/process5"/>
    <dgm:cxn modelId="{A47815F6-DACF-4F68-8F5D-5E4321CB5501}" type="presOf" srcId="{270D4E96-7960-4FC0-A6AC-A177A91C6F1F}" destId="{9047EF94-D46F-4EB0-A712-0DACCC697328}" srcOrd="1" destOrd="0" presId="urn:microsoft.com/office/officeart/2005/8/layout/process5"/>
    <dgm:cxn modelId="{5FDEE8F4-716A-42F1-8E23-FDEFACD97AFC}" type="presOf" srcId="{16650C81-0870-4A33-9663-5CF0135F50D3}" destId="{AFA33814-695E-4ADC-9D5B-66EA23CCAE3F}" srcOrd="0" destOrd="0" presId="urn:microsoft.com/office/officeart/2005/8/layout/process5"/>
    <dgm:cxn modelId="{CC1A8468-2548-4F9D-9322-23D4238B305C}" type="presOf" srcId="{82189085-1858-4794-8DCD-5DB19E9F350D}" destId="{38E36506-0878-47E1-937B-C6B60DFD3DC8}" srcOrd="0" destOrd="0" presId="urn:microsoft.com/office/officeart/2005/8/layout/process5"/>
    <dgm:cxn modelId="{AB12AB7A-B776-486F-AFD0-B139C9D72A6D}" type="presOf" srcId="{B25FDBA9-D0ED-41E5-952C-80D04E59296A}" destId="{83504ECC-33B5-4F76-B5DF-281E8DF3F3B4}" srcOrd="1" destOrd="0" presId="urn:microsoft.com/office/officeart/2005/8/layout/process5"/>
    <dgm:cxn modelId="{407D6DA1-7E1E-490F-8EA6-0AF4C76DF80C}" srcId="{82189085-1858-4794-8DCD-5DB19E9F350D}" destId="{3DFE2147-C1EC-4617-8F3D-23127F8A3A2C}" srcOrd="0" destOrd="0" parTransId="{35FFD648-DFD8-4C17-B1AA-08EFBFDEE80D}" sibTransId="{AAB192E6-9AF9-4B77-8E52-86405D3C8FD8}"/>
    <dgm:cxn modelId="{DB7FDC19-9C97-48A4-A9DB-566360E6315F}" type="presOf" srcId="{6426DDE6-58F2-4875-B59E-77BF778CC132}" destId="{B39D0180-CD88-47F1-B957-5B6525600A0B}" srcOrd="1" destOrd="0" presId="urn:microsoft.com/office/officeart/2005/8/layout/process5"/>
    <dgm:cxn modelId="{E5A285F6-2AF7-4DCD-B4A5-24D8F84B66FA}" type="presOf" srcId="{8BEA7367-3858-453A-A678-8DB501885F09}" destId="{2B06EF98-12FC-4596-BEF5-D86EAA863D97}" srcOrd="0" destOrd="0" presId="urn:microsoft.com/office/officeart/2005/8/layout/process5"/>
    <dgm:cxn modelId="{4096EB66-A4D2-4F15-AD72-86CD209EAA37}" type="presOf" srcId="{270D4E96-7960-4FC0-A6AC-A177A91C6F1F}" destId="{69465603-2899-4356-BCB8-75412469D52D}" srcOrd="0" destOrd="0" presId="urn:microsoft.com/office/officeart/2005/8/layout/process5"/>
    <dgm:cxn modelId="{EF123A48-BB67-4F29-81C6-55FFE08288E1}" type="presOf" srcId="{9AF6B14E-11B0-4B7F-A07B-AC7DE1EA48FE}" destId="{C0E72F56-F51E-4C22-9332-DF71B0000079}" srcOrd="1" destOrd="0" presId="urn:microsoft.com/office/officeart/2005/8/layout/process5"/>
    <dgm:cxn modelId="{A8184044-ADE0-438F-A4D0-D86B4CF504F6}" type="presOf" srcId="{5726F9E8-AF4F-4CE1-BDEB-2719C1CF97A2}" destId="{A4446195-C761-493E-A0DD-DD2284D362CB}" srcOrd="0" destOrd="0" presId="urn:microsoft.com/office/officeart/2005/8/layout/process5"/>
    <dgm:cxn modelId="{514D3999-4A53-4F0F-8B1F-6B0F145949CB}" srcId="{82189085-1858-4794-8DCD-5DB19E9F350D}" destId="{16650C81-0870-4A33-9663-5CF0135F50D3}" srcOrd="4" destOrd="0" parTransId="{00617623-0A3A-48F2-8180-3B04408369FD}" sibTransId="{F400B54E-9F92-411F-82B9-8A5B93359A5D}"/>
    <dgm:cxn modelId="{3E5E303A-DA7A-45D0-9B03-EAED0CCBBA28}" type="presOf" srcId="{AAB192E6-9AF9-4B77-8E52-86405D3C8FD8}" destId="{CC8F22BA-8CA1-4492-8752-3B2E4524CFAC}" srcOrd="1" destOrd="0" presId="urn:microsoft.com/office/officeart/2005/8/layout/process5"/>
    <dgm:cxn modelId="{5E9D2434-1BA6-4519-88DC-3305BCA1B2AD}" type="presOf" srcId="{3DFE2147-C1EC-4617-8F3D-23127F8A3A2C}" destId="{925D97F5-1CE7-446B-9BF3-9826C7A5CB8E}" srcOrd="0" destOrd="0" presId="urn:microsoft.com/office/officeart/2005/8/layout/process5"/>
    <dgm:cxn modelId="{7B2F6A3D-1999-4B90-84F1-8BBF7AD19FAB}" type="presOf" srcId="{FBEF4F01-0206-4BCA-B8B9-F8D37A06AA10}" destId="{885A4D92-F626-4B24-8883-FB357005BCEA}" srcOrd="0" destOrd="0" presId="urn:microsoft.com/office/officeart/2005/8/layout/process5"/>
    <dgm:cxn modelId="{FBD3E99F-7F5D-4895-87A7-670F1D7DF56B}" srcId="{82189085-1858-4794-8DCD-5DB19E9F350D}" destId="{4B759965-1E98-455A-A4EF-F3CEE3771334}" srcOrd="2" destOrd="0" parTransId="{DE12F6A8-5065-4083-8BC2-C0F5DC535C0C}" sibTransId="{C5B91BEA-B6DD-4F50-8C68-6DD1BEBB578F}"/>
    <dgm:cxn modelId="{32FDD5AA-6020-4353-A1D7-C122FC3F1726}" type="presOf" srcId="{7CDF3136-BF4A-4772-A4F8-7C6A38FDF914}" destId="{17A192C7-450B-485A-B968-0349D0810EEB}" srcOrd="0" destOrd="0" presId="urn:microsoft.com/office/officeart/2005/8/layout/process5"/>
    <dgm:cxn modelId="{3B69822A-CBDD-44BD-ABAA-989B4C48DFEF}" srcId="{82189085-1858-4794-8DCD-5DB19E9F350D}" destId="{5742DE67-B316-4387-B4BF-BD2961158DB6}" srcOrd="8" destOrd="0" parTransId="{86D1B73E-A2A8-4498-9105-BA6B721DDEDE}" sibTransId="{C8354112-1923-4AF7-B9E7-F26034E2A4EC}"/>
    <dgm:cxn modelId="{DCD3C1D8-0FE1-4589-9B61-CB12FFD7E795}" type="presOf" srcId="{C8354112-1923-4AF7-B9E7-F26034E2A4EC}" destId="{C0DBAD6D-84F0-430F-8C6A-0454F9166534}" srcOrd="1" destOrd="0" presId="urn:microsoft.com/office/officeart/2005/8/layout/process5"/>
    <dgm:cxn modelId="{388A37E4-C308-42D3-A1B2-435B3BC72943}" srcId="{82189085-1858-4794-8DCD-5DB19E9F350D}" destId="{B669F386-5B54-4767-8BFF-6543977FE760}" srcOrd="9" destOrd="0" parTransId="{30E9C955-EF95-4EF4-AA92-4C5DCDF0E490}" sibTransId="{54A23D68-8522-4642-BCC8-6B52E2F310C7}"/>
    <dgm:cxn modelId="{2E193A00-C332-4570-9747-F435DCD03029}" type="presOf" srcId="{9AF6B14E-11B0-4B7F-A07B-AC7DE1EA48FE}" destId="{DCBA3267-F2DA-4942-87BD-EBCF38711185}" srcOrd="0" destOrd="0" presId="urn:microsoft.com/office/officeart/2005/8/layout/process5"/>
    <dgm:cxn modelId="{7C011795-5830-47CA-B155-FAD5AA0B8DB8}" type="presOf" srcId="{C5B91BEA-B6DD-4F50-8C68-6DD1BEBB578F}" destId="{67929887-D84B-47B5-AE69-529FA515957E}" srcOrd="1" destOrd="0" presId="urn:microsoft.com/office/officeart/2005/8/layout/process5"/>
    <dgm:cxn modelId="{2FA51077-B9C2-4436-9EFD-572A826795B5}" srcId="{82189085-1858-4794-8DCD-5DB19E9F350D}" destId="{7CDF3136-BF4A-4772-A4F8-7C6A38FDF914}" srcOrd="1" destOrd="0" parTransId="{66496682-6683-489A-9C48-2F8DD0AC6641}" sibTransId="{9AF6B14E-11B0-4B7F-A07B-AC7DE1EA48FE}"/>
    <dgm:cxn modelId="{5E57B7E8-C93E-4AEB-97DA-D1870D89A54F}" srcId="{82189085-1858-4794-8DCD-5DB19E9F350D}" destId="{6E459971-754B-4549-AFA9-33D6A13358FD}" srcOrd="7" destOrd="0" parTransId="{11B7599E-72B8-4FE2-9730-2257AAFA097E}" sibTransId="{6426DDE6-58F2-4875-B59E-77BF778CC132}"/>
    <dgm:cxn modelId="{69D9BA8D-EA62-40BD-A8E8-158DC4B04BCC}" type="presOf" srcId="{6E459971-754B-4549-AFA9-33D6A13358FD}" destId="{5B41936A-8AE4-4B28-A46B-9EA61C398829}" srcOrd="0" destOrd="0" presId="urn:microsoft.com/office/officeart/2005/8/layout/process5"/>
    <dgm:cxn modelId="{6CC56DDA-7B69-4FC2-9272-05A59688A0C7}" type="presOf" srcId="{10034ED7-F90D-4F9F-AD88-DC30EB7654C4}" destId="{DD45F1F6-2AF6-44AB-9271-42653539A19F}" srcOrd="0" destOrd="0" presId="urn:microsoft.com/office/officeart/2005/8/layout/process5"/>
    <dgm:cxn modelId="{AD5D05F0-A70C-4EEC-AFB0-78996EB065A8}" type="presParOf" srcId="{38E36506-0878-47E1-937B-C6B60DFD3DC8}" destId="{925D97F5-1CE7-446B-9BF3-9826C7A5CB8E}" srcOrd="0" destOrd="0" presId="urn:microsoft.com/office/officeart/2005/8/layout/process5"/>
    <dgm:cxn modelId="{71CAA476-8E51-4078-8E25-B8EADAA1B92B}" type="presParOf" srcId="{38E36506-0878-47E1-937B-C6B60DFD3DC8}" destId="{95B1C8A8-A34F-4CB2-8DA4-7C94F48CB210}" srcOrd="1" destOrd="0" presId="urn:microsoft.com/office/officeart/2005/8/layout/process5"/>
    <dgm:cxn modelId="{344A2816-C3B1-4623-B10C-9E1B59DFF54B}" type="presParOf" srcId="{95B1C8A8-A34F-4CB2-8DA4-7C94F48CB210}" destId="{CC8F22BA-8CA1-4492-8752-3B2E4524CFAC}" srcOrd="0" destOrd="0" presId="urn:microsoft.com/office/officeart/2005/8/layout/process5"/>
    <dgm:cxn modelId="{0BCBDCA2-0F4C-4AB6-A496-DE4B2E59E22F}" type="presParOf" srcId="{38E36506-0878-47E1-937B-C6B60DFD3DC8}" destId="{17A192C7-450B-485A-B968-0349D0810EEB}" srcOrd="2" destOrd="0" presId="urn:microsoft.com/office/officeart/2005/8/layout/process5"/>
    <dgm:cxn modelId="{FFAC0FB7-A420-41DA-AC98-C6899D73DC29}" type="presParOf" srcId="{38E36506-0878-47E1-937B-C6B60DFD3DC8}" destId="{DCBA3267-F2DA-4942-87BD-EBCF38711185}" srcOrd="3" destOrd="0" presId="urn:microsoft.com/office/officeart/2005/8/layout/process5"/>
    <dgm:cxn modelId="{42989FF2-AA17-4555-A8CF-E5BB43C06407}" type="presParOf" srcId="{DCBA3267-F2DA-4942-87BD-EBCF38711185}" destId="{C0E72F56-F51E-4C22-9332-DF71B0000079}" srcOrd="0" destOrd="0" presId="urn:microsoft.com/office/officeart/2005/8/layout/process5"/>
    <dgm:cxn modelId="{A6E5471D-1836-439B-AA5F-EBE510C907D6}" type="presParOf" srcId="{38E36506-0878-47E1-937B-C6B60DFD3DC8}" destId="{DFACB082-1946-47BA-A7EC-952FD8570521}" srcOrd="4" destOrd="0" presId="urn:microsoft.com/office/officeart/2005/8/layout/process5"/>
    <dgm:cxn modelId="{DBA02C1A-BFCC-4C32-8161-FCE5000C11CE}" type="presParOf" srcId="{38E36506-0878-47E1-937B-C6B60DFD3DC8}" destId="{D89EB200-8B53-435A-9E01-DBBD7AE3569E}" srcOrd="5" destOrd="0" presId="urn:microsoft.com/office/officeart/2005/8/layout/process5"/>
    <dgm:cxn modelId="{0825CB44-5E0A-4128-9D3D-DDD20CD9B6A6}" type="presParOf" srcId="{D89EB200-8B53-435A-9E01-DBBD7AE3569E}" destId="{67929887-D84B-47B5-AE69-529FA515957E}" srcOrd="0" destOrd="0" presId="urn:microsoft.com/office/officeart/2005/8/layout/process5"/>
    <dgm:cxn modelId="{C23CD9D0-FA5A-413A-B65A-4C4DAC203D06}" type="presParOf" srcId="{38E36506-0878-47E1-937B-C6B60DFD3DC8}" destId="{A4446195-C761-493E-A0DD-DD2284D362CB}" srcOrd="6" destOrd="0" presId="urn:microsoft.com/office/officeart/2005/8/layout/process5"/>
    <dgm:cxn modelId="{DA51089D-CB4D-48A0-94F3-4223BEA5081E}" type="presParOf" srcId="{38E36506-0878-47E1-937B-C6B60DFD3DC8}" destId="{15857283-B5B2-452C-B56A-4A94CB322AE6}" srcOrd="7" destOrd="0" presId="urn:microsoft.com/office/officeart/2005/8/layout/process5"/>
    <dgm:cxn modelId="{698FB184-C671-4B54-B72F-5126F296E81E}" type="presParOf" srcId="{15857283-B5B2-452C-B56A-4A94CB322AE6}" destId="{83504ECC-33B5-4F76-B5DF-281E8DF3F3B4}" srcOrd="0" destOrd="0" presId="urn:microsoft.com/office/officeart/2005/8/layout/process5"/>
    <dgm:cxn modelId="{94B94223-DE22-4296-AD58-66F7B2AD002A}" type="presParOf" srcId="{38E36506-0878-47E1-937B-C6B60DFD3DC8}" destId="{AFA33814-695E-4ADC-9D5B-66EA23CCAE3F}" srcOrd="8" destOrd="0" presId="urn:microsoft.com/office/officeart/2005/8/layout/process5"/>
    <dgm:cxn modelId="{92CA603E-2C6A-4A4F-90ED-60E3FF5E1810}" type="presParOf" srcId="{38E36506-0878-47E1-937B-C6B60DFD3DC8}" destId="{0BC087AE-0333-4C5C-8970-C50F350393EB}" srcOrd="9" destOrd="0" presId="urn:microsoft.com/office/officeart/2005/8/layout/process5"/>
    <dgm:cxn modelId="{E0719337-7597-4B26-B4B3-94E046956F7D}" type="presParOf" srcId="{0BC087AE-0333-4C5C-8970-C50F350393EB}" destId="{9B3AC9D2-A7BF-4BFD-8C00-D13848BC48DD}" srcOrd="0" destOrd="0" presId="urn:microsoft.com/office/officeart/2005/8/layout/process5"/>
    <dgm:cxn modelId="{8C93310C-9E8E-43A3-8BCA-5B3F27E15A77}" type="presParOf" srcId="{38E36506-0878-47E1-937B-C6B60DFD3DC8}" destId="{885A4D92-F626-4B24-8883-FB357005BCEA}" srcOrd="10" destOrd="0" presId="urn:microsoft.com/office/officeart/2005/8/layout/process5"/>
    <dgm:cxn modelId="{D2DCE7A5-9FB8-4A77-AB74-D8057849CC90}" type="presParOf" srcId="{38E36506-0878-47E1-937B-C6B60DFD3DC8}" destId="{69465603-2899-4356-BCB8-75412469D52D}" srcOrd="11" destOrd="0" presId="urn:microsoft.com/office/officeart/2005/8/layout/process5"/>
    <dgm:cxn modelId="{61F3F2EA-82E4-46DE-AD14-F2D283808A75}" type="presParOf" srcId="{69465603-2899-4356-BCB8-75412469D52D}" destId="{9047EF94-D46F-4EB0-A712-0DACCC697328}" srcOrd="0" destOrd="0" presId="urn:microsoft.com/office/officeart/2005/8/layout/process5"/>
    <dgm:cxn modelId="{303923B3-5197-4559-8C53-26228C40A92A}" type="presParOf" srcId="{38E36506-0878-47E1-937B-C6B60DFD3DC8}" destId="{DD45F1F6-2AF6-44AB-9271-42653539A19F}" srcOrd="12" destOrd="0" presId="urn:microsoft.com/office/officeart/2005/8/layout/process5"/>
    <dgm:cxn modelId="{81FC8A17-C9B3-4275-A489-57D424868A58}" type="presParOf" srcId="{38E36506-0878-47E1-937B-C6B60DFD3DC8}" destId="{2B06EF98-12FC-4596-BEF5-D86EAA863D97}" srcOrd="13" destOrd="0" presId="urn:microsoft.com/office/officeart/2005/8/layout/process5"/>
    <dgm:cxn modelId="{4F5FBA60-E13E-4453-8673-C59E5766794B}" type="presParOf" srcId="{2B06EF98-12FC-4596-BEF5-D86EAA863D97}" destId="{7D5CBF77-2B2B-4492-901C-EB65CFBC7428}" srcOrd="0" destOrd="0" presId="urn:microsoft.com/office/officeart/2005/8/layout/process5"/>
    <dgm:cxn modelId="{C7D6A471-090A-4813-874A-AC8FDF8164AD}" type="presParOf" srcId="{38E36506-0878-47E1-937B-C6B60DFD3DC8}" destId="{5B41936A-8AE4-4B28-A46B-9EA61C398829}" srcOrd="14" destOrd="0" presId="urn:microsoft.com/office/officeart/2005/8/layout/process5"/>
    <dgm:cxn modelId="{A00F6A13-EE3E-4B50-A0DE-6F59AB59FC79}" type="presParOf" srcId="{38E36506-0878-47E1-937B-C6B60DFD3DC8}" destId="{553FA166-1510-4561-9FA9-5E23E3DD9B17}" srcOrd="15" destOrd="0" presId="urn:microsoft.com/office/officeart/2005/8/layout/process5"/>
    <dgm:cxn modelId="{82D14C8A-FD97-4C52-8C0C-129ACBE900F2}" type="presParOf" srcId="{553FA166-1510-4561-9FA9-5E23E3DD9B17}" destId="{B39D0180-CD88-47F1-B957-5B6525600A0B}" srcOrd="0" destOrd="0" presId="urn:microsoft.com/office/officeart/2005/8/layout/process5"/>
    <dgm:cxn modelId="{0E3659D0-EC0A-4AE5-8970-A44C4960585D}" type="presParOf" srcId="{38E36506-0878-47E1-937B-C6B60DFD3DC8}" destId="{33D96210-D7AE-46A7-8531-86F7BC4FED0F}" srcOrd="16" destOrd="0" presId="urn:microsoft.com/office/officeart/2005/8/layout/process5"/>
    <dgm:cxn modelId="{6B8B39FE-4531-4F04-82FC-6EE5AD4B9354}" type="presParOf" srcId="{38E36506-0878-47E1-937B-C6B60DFD3DC8}" destId="{BC851F37-D97D-4850-8E97-2FD6600BA90E}" srcOrd="17" destOrd="0" presId="urn:microsoft.com/office/officeart/2005/8/layout/process5"/>
    <dgm:cxn modelId="{1DE9EDE0-0907-4CD4-AEC9-FCD45339A721}" type="presParOf" srcId="{BC851F37-D97D-4850-8E97-2FD6600BA90E}" destId="{C0DBAD6D-84F0-430F-8C6A-0454F9166534}" srcOrd="0" destOrd="0" presId="urn:microsoft.com/office/officeart/2005/8/layout/process5"/>
    <dgm:cxn modelId="{D3B8C1D8-E5A5-4B78-8BED-8CA237C590A6}" type="presParOf" srcId="{38E36506-0878-47E1-937B-C6B60DFD3DC8}" destId="{985F3309-004E-486B-B323-51365E549785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AF5DB-571B-43B3-977C-07C551C65F87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C9BE9-74CA-44ED-818F-E9C8A673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4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0990C-E794-4034-9275-FF1AB106B887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A45BA-2615-436C-8A18-E3986F586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ctsciencecenter.org/wp-content/uploads/2016/04/LDA-Cohort-2-Invite-Ltr-2016.pdf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gss.ccat.us/" TargetMode="External"/><Relationship Id="rId4" Type="http://schemas.openxmlformats.org/officeDocument/2006/relationships/hyperlink" Target="https://ctsciencecenter.org/education/mandell/ngsx-info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gss.ccat.us/" TargetMode="External"/><Relationship Id="rId4" Type="http://schemas.openxmlformats.org/officeDocument/2006/relationships/hyperlink" Target="https://ctsciencecenter.org/education/mandell/ngsx-info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s://ctsciencecenter.org/wp-content/uploads/2016/04/LDA-Cohort-2-Invite-Ltr-2016.pdf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s://ctsciencecenter.org/wp-content/uploads/2016/04/LDA-Cohort-2-Invite-Ltr-2016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93B1-E2EB-4218-B0DE-1053ECE04C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0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87E0F-5A19-6D48-97F0-7EDA4B9641F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3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hlinkClick r:id="rId3"/>
              </a:rPr>
              <a:t>Leadership Development Academy</a:t>
            </a:r>
            <a:r>
              <a:rPr lang="en-US" dirty="0" smtClean="0"/>
              <a:t>: graduates of the Next Generation Science Leadership Development Academy (LDA) will become part of the second cohort of professional learning facilitators that is supporting Connecticut’s efforts to transition to a Next Generation approach to science teaching and learning. LDA is an advanced professional development program to prepare Connecticut educators to lead expert-developed institutes and short courses focused on new approaches to science teaching and learning envisioned in the NGSS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87E0F-5A19-6D48-97F0-7EDA4B9641F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result of participating in professional learning, educators will be able to make informed and appropriate NGSS modifications to curriculum, classroom culture, and instructional materials.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Next Generation Science-CT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 introduction to Next Generation Science Standards (NGSS) and a broad overview of the changes to science teaching and learning envisioned in the </a:t>
            </a: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 for K-12 Science Education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(National Research Council, 2012).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u="sng" dirty="0" smtClean="0">
                <a:hlinkClick r:id="rId4"/>
              </a:rPr>
              <a:t>Next Gen Science Exemplar System</a:t>
            </a:r>
            <a:r>
              <a:rPr lang="en-US" dirty="0" smtClean="0"/>
              <a:t> (NGSX): a web-based, expert-led experience of a “3-Dimensional” culture of science  learning, where students use science “practices” (specifically modeling and arguing with evidence) and “crosscutting concepts” to co-construct scientific explanations of real-world phenomena.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87E0F-5A19-6D48-97F0-7EDA4B9641F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3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result of participating in professional learning, educators will be able to make informed and appropriate NGSS modifications to curriculum, classroom culture, and instructional materials.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Next Generation Science-CT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 introduction to Next Generation Science Standards (NGSS) and a broad overview of the changes to science teaching and learning envisioned in the </a:t>
            </a: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 for K-12 Science Education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(National Research Council, 2012).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u="sng" dirty="0" smtClean="0">
                <a:hlinkClick r:id="rId4"/>
              </a:rPr>
              <a:t>Next Gen Science Exemplar System</a:t>
            </a:r>
            <a:r>
              <a:rPr lang="en-US" dirty="0" smtClean="0"/>
              <a:t> (NGSX): a web-based, expert-led experience of a “3-Dimensional” culture of science  learning, where students use science “practices” (specifically modeling and arguing with evidence) and “crosscutting concepts” to co-construct scientific explanations of real-world phenomena.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87E0F-5A19-6D48-97F0-7EDA4B9641F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95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87E0F-5A19-6D48-97F0-7EDA4B9641F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3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hlinkClick r:id="rId3"/>
              </a:rPr>
              <a:t>Leadership Development Academy</a:t>
            </a:r>
            <a:r>
              <a:rPr lang="en-US" dirty="0" smtClean="0"/>
              <a:t>: graduates of the Next Generation Science Leadership Development Academy (LDA) will become part of the second cohort of professional learning facilitators that is supporting Connecticut’s efforts to transition to a Next Generation approach to science teaching and learning. LDA is an advanced professional development program to prepare Connecticut educators to lead expert-developed institutes and short courses focused on new approaches to science teaching and learning envisioned in the NGSS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87E0F-5A19-6D48-97F0-7EDA4B9641F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60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hlinkClick r:id="rId3"/>
              </a:rPr>
              <a:t>Leadership Development Academy</a:t>
            </a:r>
            <a:r>
              <a:rPr lang="en-US" dirty="0" smtClean="0"/>
              <a:t>: graduates of the Next Generation Science Leadership Development Academy (LDA) will become part of the second cohort of professional learning facilitators that is supporting Connecticut’s efforts to transition to a Next Generation approach to science teaching and learning. LDA is an advanced professional development program to prepare Connecticut educators to lead expert-developed institutes and short courses focused on new approaches to science teaching and learning envisioned in the NGSS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87E0F-5A19-6D48-97F0-7EDA4B9641F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2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5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3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1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5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20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83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22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90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7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6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03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92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28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05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32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58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06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45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9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0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18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32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57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77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16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43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27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45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11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4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1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82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5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69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71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71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10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9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260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9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4/5/17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72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11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16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51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102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4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55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56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64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88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3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84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54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58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0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832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352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64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588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63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617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9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4/5/17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59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6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460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168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320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1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37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38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779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722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3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83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700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658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665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6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31B4-8886-884C-97D5-3124897D6AD0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9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254726" y="6650768"/>
            <a:ext cx="7634745" cy="723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740457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SDElogo_informal_blu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3" y="5861712"/>
            <a:ext cx="1040773" cy="7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254726" y="6650768"/>
            <a:ext cx="7634745" cy="723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740457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SDElogo_informal_blu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3" y="5861712"/>
            <a:ext cx="1040773" cy="7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5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254726" y="6650768"/>
            <a:ext cx="7634745" cy="723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740457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SDElogo_informal_blu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3" y="5861712"/>
            <a:ext cx="1040773" cy="7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6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254726" y="6650768"/>
            <a:ext cx="7634745" cy="723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740457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SDElogo_informal_blu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3" y="5861712"/>
            <a:ext cx="1040773" cy="7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3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254726" y="6650768"/>
            <a:ext cx="7634745" cy="723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740457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SDElogo_informal_blu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3" y="5861712"/>
            <a:ext cx="1040773" cy="7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4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BF247-9942-4816-A3EB-7F8E3BC7FE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361EF-3AF0-4E10-B874-6AE2AFF67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254726" y="6650768"/>
            <a:ext cx="7634745" cy="723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740457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SDElogo_informal_blu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3" y="5861712"/>
            <a:ext cx="1040773" cy="7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teachingchannel.org/blog/ausl/2015/04/15/6-steps-to-coming-up-with-an-engaging-phenomenon-to-anchor-your-next-ngss-unit/" TargetMode="External"/><Relationship Id="rId12" Type="http://schemas.openxmlformats.org/officeDocument/2006/relationships/hyperlink" Target="https://www.teachingchannel.org/blog/ausl/2014/09/22/transitioning-to-the-ngss-tips-and-resources-for-planning-science-units-around-puzzling-phenomena/" TargetMode="External"/><Relationship Id="rId13" Type="http://schemas.openxmlformats.org/officeDocument/2006/relationships/hyperlink" Target="http://www.ngssphenomena.com/" TargetMode="External"/><Relationship Id="rId14" Type="http://schemas.openxmlformats.org/officeDocument/2006/relationships/hyperlink" Target="https://www.rubicon.com/ngss-using-phenomena-engage-students/" TargetMode="External"/><Relationship Id="rId15" Type="http://schemas.openxmlformats.org/officeDocument/2006/relationships/hyperlink" Target="https://www.rubicon.com/offerings/professional-development/events/spark-ngss-using-phenomena-engage-students/" TargetMode="External"/><Relationship Id="rId16" Type="http://schemas.openxmlformats.org/officeDocument/2006/relationships/hyperlink" Target="https://sites.google.com/site/sciencephenomena/" TargetMode="External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nextgenscience.org/resources/phenomena" TargetMode="External"/><Relationship Id="rId4" Type="http://schemas.openxmlformats.org/officeDocument/2006/relationships/hyperlink" Target="http://www.nextgenscience.org/sites/default/files/Using%20Phenomena%20in%20NGSS.pdf" TargetMode="External"/><Relationship Id="rId5" Type="http://schemas.openxmlformats.org/officeDocument/2006/relationships/hyperlink" Target="http://www.nextgenscience.org/resources/ngss-equip-rubric-using-phenomena" TargetMode="External"/><Relationship Id="rId6" Type="http://schemas.openxmlformats.org/officeDocument/2006/relationships/hyperlink" Target="http://stemteachingtools.org/brief/28" TargetMode="External"/><Relationship Id="rId7" Type="http://schemas.openxmlformats.org/officeDocument/2006/relationships/hyperlink" Target="http://researchandpractice.org/ngsstaskformats/" TargetMode="External"/><Relationship Id="rId8" Type="http://schemas.openxmlformats.org/officeDocument/2006/relationships/hyperlink" Target="http://researchandpractice.org/resource/anchor_phenomena/" TargetMode="External"/><Relationship Id="rId9" Type="http://schemas.openxmlformats.org/officeDocument/2006/relationships/hyperlink" Target="http://scimath.unl.edu/noyce/conferences/2014/_files/slides/Campbell_NGSS.pdf" TargetMode="External"/><Relationship Id="rId10" Type="http://schemas.openxmlformats.org/officeDocument/2006/relationships/hyperlink" Target="https://concord.org/publications/newsletter/2014-fall/developing-assessments-for-the-ngs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t.portal.airast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xtgenscience.org/" TargetMode="Externa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nap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e.ct.gov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ct.gov/sd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spp.org/practice-and-training/" TargetMode="External"/><Relationship Id="rId4" Type="http://schemas.openxmlformats.org/officeDocument/2006/relationships/hyperlink" Target="http://www.csai-online.org/spotlight/science-assessment-item-collaborative" TargetMode="External"/><Relationship Id="rId5" Type="http://schemas.openxmlformats.org/officeDocument/2006/relationships/hyperlink" Target="https://concord.org/projects/ngss-assessments" TargetMode="Externa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t.portal.airast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Greig@ct.gov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nald.Michaels@ct.go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gss.nsta.org/conducting-assessments.aspx" TargetMode="External"/><Relationship Id="rId4" Type="http://schemas.openxmlformats.org/officeDocument/2006/relationships/hyperlink" Target="http://stemteachingtools.org/brief/29" TargetMode="External"/><Relationship Id="rId5" Type="http://schemas.openxmlformats.org/officeDocument/2006/relationships/hyperlink" Target="http://stemteachingtools.org/brief/26" TargetMode="External"/><Relationship Id="rId6" Type="http://schemas.openxmlformats.org/officeDocument/2006/relationships/hyperlink" Target="http://stemteachingtools.org/brief/41" TargetMode="External"/><Relationship Id="rId7" Type="http://schemas.openxmlformats.org/officeDocument/2006/relationships/hyperlink" Target="http://stemteachingtools.org/brief/16" TargetMode="External"/><Relationship Id="rId8" Type="http://schemas.openxmlformats.org/officeDocument/2006/relationships/hyperlink" Target="http://stemteachingtools.org/brief/18" TargetMode="External"/><Relationship Id="rId9" Type="http://schemas.openxmlformats.org/officeDocument/2006/relationships/hyperlink" Target="http://stemteachingtools.org/brief/30" TargetMode="Externa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xtgenscience.org/classroom-sample-assessment-task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Greig@ct.gov" TargetMode="External"/><Relationship Id="rId4" Type="http://schemas.openxmlformats.org/officeDocument/2006/relationships/hyperlink" Target="mailto:Ronald.Michaels@ct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gss.ccat.us/" TargetMode="External"/><Relationship Id="rId4" Type="http://schemas.openxmlformats.org/officeDocument/2006/relationships/hyperlink" Target="https://ctsciencecenter.org/education/mandell/ngsx-info/" TargetMode="External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c.org/protraxx/docs/362373/att.pdf" TargetMode="External"/><Relationship Id="rId4" Type="http://schemas.openxmlformats.org/officeDocument/2006/relationships/hyperlink" Target="http://ngss.ccat.us/" TargetMode="External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tsciencecenter.org/education/mandell/why-ngss-workshop/" TargetMode="External"/><Relationship Id="rId4" Type="http://schemas.openxmlformats.org/officeDocument/2006/relationships/hyperlink" Target="http://www.achieve.org/EQuIP" TargetMode="External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nextgenstoryline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5370" y="2569443"/>
            <a:ext cx="8713260" cy="40953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5370" y="206737"/>
            <a:ext cx="8713260" cy="645806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1520"/>
            <a:ext cx="8229600" cy="567663"/>
          </a:xfrm>
        </p:spPr>
        <p:txBody>
          <a:bodyPr>
            <a:normAutofit fontScale="90000"/>
          </a:bodyPr>
          <a:lstStyle/>
          <a:p>
            <a:r>
              <a:rPr lang="en-US" sz="2000" spc="100" dirty="0">
                <a:solidFill>
                  <a:schemeClr val="tx2"/>
                </a:solidFill>
                <a:latin typeface="Times New Roman"/>
                <a:cs typeface="Times New Roman"/>
              </a:rPr>
              <a:t>CONNECTICUT STATE DEPARTMENT OF EDUCATION </a:t>
            </a:r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endParaRPr lang="en-US" sz="3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530" y="2786103"/>
            <a:ext cx="8229600" cy="32590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36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r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 panose="020F0502020204030204" pitchFamily="34" charset="0"/>
                <a:cs typeface="Times New Roman"/>
              </a:rPr>
              <a:t>Presenters: Ron Michaels</a:t>
            </a:r>
          </a:p>
          <a:p>
            <a:pPr marL="0" indent="0" algn="r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 panose="020F0502020204030204" pitchFamily="34" charset="0"/>
                <a:cs typeface="Times New Roman"/>
              </a:rPr>
              <a:t>Jeff Greig</a:t>
            </a:r>
          </a:p>
          <a:p>
            <a:pPr marL="0" indent="0" algn="r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 panose="020F0502020204030204" pitchFamily="34" charset="0"/>
                <a:cs typeface="Times New Roman"/>
              </a:rPr>
              <a:t>CT State Department of Education</a:t>
            </a:r>
          </a:p>
          <a:p>
            <a:pPr marL="0" indent="0" algn="r">
              <a:buNone/>
            </a:pPr>
            <a:endParaRPr lang="en-US" sz="2000" b="1" dirty="0">
              <a:solidFill>
                <a:srgbClr val="000090"/>
              </a:solidFill>
              <a:latin typeface="Calibri" panose="020F0502020204030204" pitchFamily="34" charset="0"/>
              <a:cs typeface="Times New Roman"/>
            </a:endParaRPr>
          </a:p>
          <a:p>
            <a:pPr marL="0" indent="0" algn="r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 panose="020F0502020204030204" pitchFamily="34" charset="0"/>
                <a:cs typeface="Times New Roman"/>
              </a:rPr>
              <a:t>April 2017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>
              <a:latin typeface="Arial Black"/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370" y="2472449"/>
            <a:ext cx="8713260" cy="96994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pic>
        <p:nvPicPr>
          <p:cNvPr id="8" name="Picture 7" descr="CSDElogo_formal_blue.jpg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02" y="460860"/>
            <a:ext cx="1580088" cy="13237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8030" y="2795862"/>
            <a:ext cx="8610600" cy="1041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An Update of</a:t>
            </a:r>
          </a:p>
          <a:p>
            <a:r>
              <a:rPr lang="en-US" sz="3600" b="1" dirty="0" smtClean="0"/>
              <a:t>NGSS Implementation/Assessment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97" y="4496431"/>
            <a:ext cx="2624924" cy="119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67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4491"/>
            <a:ext cx="7886700" cy="965546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Phenomena Resources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823342"/>
            <a:ext cx="8493760" cy="4907757"/>
          </a:xfrm>
        </p:spPr>
        <p:txBody>
          <a:bodyPr>
            <a:normAutofit fontScale="40000" lnSpcReduction="20000"/>
          </a:bodyPr>
          <a:lstStyle/>
          <a:p>
            <a:pPr marL="457200" lvl="1" indent="0">
              <a:buNone/>
            </a:pPr>
            <a:endParaRPr lang="en-US" sz="1000" dirty="0"/>
          </a:p>
          <a:p>
            <a:r>
              <a:rPr lang="en-US" sz="3000" dirty="0"/>
              <a:t>Using Phenomena in NGSS-Designed Instruction (Interview with Brian </a:t>
            </a:r>
            <a:r>
              <a:rPr lang="en-US" sz="3000" dirty="0" smtClean="0"/>
              <a:t>Reiser)</a:t>
            </a:r>
            <a:r>
              <a:rPr lang="en-US" sz="3000" dirty="0"/>
              <a:t> </a:t>
            </a:r>
            <a:r>
              <a:rPr lang="en-US" sz="3000" dirty="0" smtClean="0"/>
              <a:t>           </a:t>
            </a:r>
            <a:r>
              <a:rPr lang="en-US" sz="3000" u="sng" dirty="0" smtClean="0">
                <a:hlinkClick r:id="rId3"/>
              </a:rPr>
              <a:t>http</a:t>
            </a:r>
            <a:r>
              <a:rPr lang="en-US" sz="3000" u="sng" dirty="0">
                <a:hlinkClick r:id="rId3"/>
              </a:rPr>
              <a:t>://</a:t>
            </a:r>
            <a:r>
              <a:rPr lang="en-US" sz="3000" u="sng" dirty="0" smtClean="0">
                <a:hlinkClick r:id="rId3"/>
              </a:rPr>
              <a:t>www.nextgenscience.org/resources/phenomena</a:t>
            </a:r>
            <a:r>
              <a:rPr lang="en-US" sz="3000" dirty="0"/>
              <a:t> </a:t>
            </a:r>
            <a:r>
              <a:rPr lang="en-US" sz="3000" u="sng" dirty="0" smtClean="0">
                <a:hlinkClick r:id="rId4" invalidUrl="http://www.nextgenscience.org/sites/default/files/Using Phenomena in NGSS.pdf"/>
              </a:rPr>
              <a:t>http</a:t>
            </a:r>
            <a:r>
              <a:rPr lang="en-US" sz="3000" u="sng" dirty="0">
                <a:hlinkClick r:id="rId4" invalidUrl="http://www.nextgenscience.org/sites/default/files/Using Phenomena in NGSS.pdf"/>
              </a:rPr>
              <a:t>://www.nextgenscience.org/sites/default/files/Using%20Phenomena%20in%20NGSS.pdf</a:t>
            </a:r>
            <a:endParaRPr lang="en-US" sz="3000" dirty="0"/>
          </a:p>
          <a:p>
            <a:r>
              <a:rPr lang="en-US" sz="3000" dirty="0"/>
              <a:t>NGSS </a:t>
            </a:r>
            <a:r>
              <a:rPr lang="en-US" sz="3000" dirty="0" err="1"/>
              <a:t>EQuIP</a:t>
            </a:r>
            <a:r>
              <a:rPr lang="en-US" sz="3000" dirty="0"/>
              <a:t> Rubric Using </a:t>
            </a:r>
            <a:r>
              <a:rPr lang="en-US" sz="3000" dirty="0" smtClean="0"/>
              <a:t>Phenomena</a:t>
            </a:r>
            <a:r>
              <a:rPr lang="en-US" sz="3000" dirty="0"/>
              <a:t> </a:t>
            </a:r>
            <a:r>
              <a:rPr lang="en-US" sz="3000" dirty="0" smtClean="0"/>
              <a:t>                </a:t>
            </a:r>
            <a:r>
              <a:rPr lang="en-US" sz="3000" u="sng" dirty="0" smtClean="0">
                <a:hlinkClick r:id="rId5"/>
              </a:rPr>
              <a:t>http</a:t>
            </a:r>
            <a:r>
              <a:rPr lang="en-US" sz="3000" u="sng" dirty="0">
                <a:hlinkClick r:id="rId5"/>
              </a:rPr>
              <a:t>://www.nextgenscience.org/resources/ngss-equip-rubric-using-phenomena</a:t>
            </a:r>
            <a:endParaRPr lang="en-US" sz="3000" dirty="0"/>
          </a:p>
          <a:p>
            <a:r>
              <a:rPr lang="en-US" sz="3000" dirty="0"/>
              <a:t>STEM Teaching </a:t>
            </a:r>
            <a:r>
              <a:rPr lang="en-US" sz="3000" dirty="0" smtClean="0"/>
              <a:t>Tools-Phenomenon</a:t>
            </a:r>
            <a:r>
              <a:rPr lang="en-US" sz="3000" dirty="0"/>
              <a:t> </a:t>
            </a:r>
            <a:r>
              <a:rPr lang="en-US" sz="3000" dirty="0" smtClean="0"/>
              <a:t>                    </a:t>
            </a:r>
            <a:r>
              <a:rPr lang="en-US" sz="3000" u="sng" dirty="0" smtClean="0">
                <a:hlinkClick r:id="rId6"/>
              </a:rPr>
              <a:t>http</a:t>
            </a:r>
            <a:r>
              <a:rPr lang="en-US" sz="3000" u="sng" dirty="0">
                <a:hlinkClick r:id="rId6"/>
              </a:rPr>
              <a:t>://stemteachingtools.org/brief/28</a:t>
            </a:r>
            <a:endParaRPr lang="en-US" sz="3000" dirty="0"/>
          </a:p>
          <a:p>
            <a:r>
              <a:rPr lang="en-US" sz="3000" dirty="0"/>
              <a:t>Integrating Science Practices Into Assessment Tasks (Research+ Practice </a:t>
            </a:r>
            <a:r>
              <a:rPr lang="en-US" sz="3000" dirty="0" err="1" smtClean="0"/>
              <a:t>Collaboratory</a:t>
            </a:r>
            <a:r>
              <a:rPr lang="en-US" sz="3000" dirty="0" smtClean="0"/>
              <a:t>)</a:t>
            </a:r>
            <a:r>
              <a:rPr lang="en-US" sz="3000" dirty="0"/>
              <a:t> </a:t>
            </a:r>
            <a:r>
              <a:rPr lang="en-US" sz="3000" dirty="0" smtClean="0"/>
              <a:t>        </a:t>
            </a:r>
            <a:r>
              <a:rPr lang="en-US" sz="3000" u="sng" dirty="0" smtClean="0">
                <a:hlinkClick r:id="rId7"/>
              </a:rPr>
              <a:t>http</a:t>
            </a:r>
            <a:r>
              <a:rPr lang="en-US" sz="3000" u="sng" dirty="0">
                <a:hlinkClick r:id="rId7"/>
              </a:rPr>
              <a:t>://researchandpractice.org/ngsstaskformats/</a:t>
            </a:r>
            <a:endParaRPr lang="en-US" sz="3000" dirty="0"/>
          </a:p>
          <a:p>
            <a:r>
              <a:rPr lang="en-US" sz="3000" dirty="0"/>
              <a:t>Professional Development Tool: Qualities of a Good Anchor Phenomenon for a Coherent Sequence of Science Lessons  </a:t>
            </a:r>
            <a:r>
              <a:rPr lang="en-US" sz="3000" u="sng" dirty="0" smtClean="0">
                <a:hlinkClick r:id="rId8"/>
              </a:rPr>
              <a:t>http</a:t>
            </a:r>
            <a:r>
              <a:rPr lang="en-US" sz="3000" u="sng" dirty="0">
                <a:hlinkClick r:id="rId8"/>
              </a:rPr>
              <a:t>://researchandpractice.org/resource/anchor_phenomena/</a:t>
            </a:r>
            <a:endParaRPr lang="en-US" sz="3000" dirty="0"/>
          </a:p>
          <a:p>
            <a:r>
              <a:rPr lang="en-US" sz="3000" dirty="0"/>
              <a:t>Explaining Phenomena and Solving Problems as a Central Shift in the Next Generation Science Standards Vision for Science Teaching and </a:t>
            </a:r>
            <a:r>
              <a:rPr lang="en-US" sz="3000" dirty="0" smtClean="0"/>
              <a:t>Learning</a:t>
            </a:r>
            <a:r>
              <a:rPr lang="en-US" sz="3000" dirty="0"/>
              <a:t> </a:t>
            </a:r>
            <a:r>
              <a:rPr lang="en-US" sz="3000" u="sng" dirty="0" smtClean="0">
                <a:hlinkClick r:id="rId9"/>
              </a:rPr>
              <a:t>http</a:t>
            </a:r>
            <a:r>
              <a:rPr lang="en-US" sz="3000" u="sng" dirty="0">
                <a:hlinkClick r:id="rId9"/>
              </a:rPr>
              <a:t>://scimath.unl.edu/noyce/conferences/2014/_files/slides/Campbell_NGSS.pdf</a:t>
            </a:r>
            <a:endParaRPr lang="en-US" sz="3000" dirty="0"/>
          </a:p>
          <a:p>
            <a:r>
              <a:rPr lang="en-US" sz="3000" dirty="0"/>
              <a:t>Developing Assessments for the </a:t>
            </a:r>
            <a:r>
              <a:rPr lang="en-US" sz="3000" dirty="0" smtClean="0"/>
              <a:t>NGSS</a:t>
            </a:r>
            <a:r>
              <a:rPr lang="en-US" sz="3000" dirty="0"/>
              <a:t> </a:t>
            </a:r>
            <a:r>
              <a:rPr lang="en-US" sz="3000" dirty="0" smtClean="0"/>
              <a:t>         </a:t>
            </a:r>
            <a:r>
              <a:rPr lang="en-US" sz="3000" u="sng" dirty="0" smtClean="0">
                <a:hlinkClick r:id="rId10"/>
              </a:rPr>
              <a:t>https</a:t>
            </a:r>
            <a:r>
              <a:rPr lang="en-US" sz="3000" u="sng" dirty="0">
                <a:hlinkClick r:id="rId10"/>
              </a:rPr>
              <a:t>://concord.org/publications/newsletter/2014-fall/developing-assessments-for-the-ngss</a:t>
            </a:r>
            <a:endParaRPr lang="en-US" sz="3000" dirty="0"/>
          </a:p>
          <a:p>
            <a:r>
              <a:rPr lang="en-US" sz="3000" dirty="0"/>
              <a:t>6 Steps to Coming Up with an Engaging Phenomenon to Anchor Your Next NGSS </a:t>
            </a:r>
            <a:r>
              <a:rPr lang="en-US" sz="3000" dirty="0" smtClean="0"/>
              <a:t>Unit</a:t>
            </a:r>
            <a:r>
              <a:rPr lang="en-US" sz="3000" dirty="0"/>
              <a:t> </a:t>
            </a:r>
            <a:r>
              <a:rPr lang="en-US" sz="3000" u="sng" dirty="0" smtClean="0">
                <a:hlinkClick r:id="rId11"/>
              </a:rPr>
              <a:t>https</a:t>
            </a:r>
            <a:r>
              <a:rPr lang="en-US" sz="3000" u="sng" dirty="0">
                <a:hlinkClick r:id="rId11"/>
              </a:rPr>
              <a:t>://www.teachingchannel.org/blog/ausl/2015/04/15/6-steps-to-coming-up-with-an-engaging-phenomenon-to-anchor-your-next-ngss-unit/</a:t>
            </a:r>
            <a:endParaRPr lang="en-US" sz="3000" dirty="0"/>
          </a:p>
          <a:p>
            <a:r>
              <a:rPr lang="en-US" sz="3000" dirty="0"/>
              <a:t>Transitioning to the NGSS: Tips and Resources for Planning Science Units Around Puzzling </a:t>
            </a:r>
            <a:r>
              <a:rPr lang="en-US" sz="3000" dirty="0" smtClean="0"/>
              <a:t>Phenomena</a:t>
            </a:r>
          </a:p>
          <a:p>
            <a:r>
              <a:rPr lang="en-US" sz="3000" u="sng" dirty="0" smtClean="0">
                <a:hlinkClick r:id="rId12"/>
              </a:rPr>
              <a:t>https</a:t>
            </a:r>
            <a:r>
              <a:rPr lang="en-US" sz="3000" u="sng" dirty="0">
                <a:hlinkClick r:id="rId12"/>
              </a:rPr>
              <a:t>://www.teachingchannel.org/blog/ausl/2014/09/22/transitioning-to-the-ngss-tips-and-resources-for-planning-science-units-around-puzzling-phenomena/</a:t>
            </a:r>
            <a:endParaRPr lang="en-US" sz="3000" dirty="0"/>
          </a:p>
          <a:p>
            <a:r>
              <a:rPr lang="en-US" sz="3000" dirty="0"/>
              <a:t>Phenomena for NGSS (TJ </a:t>
            </a:r>
            <a:r>
              <a:rPr lang="en-US" sz="3000" dirty="0" smtClean="0"/>
              <a:t>McKenna)</a:t>
            </a:r>
            <a:r>
              <a:rPr lang="en-US" sz="3000" u="sng" dirty="0" smtClean="0">
                <a:hlinkClick r:id="rId13"/>
              </a:rPr>
              <a:t>http</a:t>
            </a:r>
            <a:r>
              <a:rPr lang="en-US" sz="3000" u="sng" dirty="0">
                <a:hlinkClick r:id="rId13"/>
              </a:rPr>
              <a:t>://</a:t>
            </a:r>
            <a:r>
              <a:rPr lang="en-US" sz="3000" u="sng" dirty="0" smtClean="0">
                <a:hlinkClick r:id="rId13"/>
              </a:rPr>
              <a:t>www.ngssphenomena.com/</a:t>
            </a:r>
            <a:r>
              <a:rPr lang="en-US" sz="3000" dirty="0"/>
              <a:t> </a:t>
            </a:r>
            <a:r>
              <a:rPr lang="en-US" sz="3000" dirty="0" smtClean="0"/>
              <a:t>      </a:t>
            </a:r>
            <a:r>
              <a:rPr lang="en-US" sz="3000" u="sng" dirty="0" smtClean="0">
                <a:hlinkClick r:id="rId14"/>
              </a:rPr>
              <a:t>https</a:t>
            </a:r>
            <a:r>
              <a:rPr lang="en-US" sz="3000" u="sng" dirty="0">
                <a:hlinkClick r:id="rId14"/>
              </a:rPr>
              <a:t>://</a:t>
            </a:r>
            <a:r>
              <a:rPr lang="en-US" sz="3000" u="sng" dirty="0" smtClean="0">
                <a:hlinkClick r:id="rId14"/>
              </a:rPr>
              <a:t>www.rubicon.com/ngss-using-phenomena-engage-students/</a:t>
            </a:r>
            <a:r>
              <a:rPr lang="en-US" sz="3000" dirty="0"/>
              <a:t> </a:t>
            </a:r>
            <a:r>
              <a:rPr lang="en-US" sz="3000" dirty="0" smtClean="0"/>
              <a:t>  </a:t>
            </a:r>
            <a:r>
              <a:rPr lang="en-US" sz="3000" u="sng" dirty="0" smtClean="0">
                <a:hlinkClick r:id="rId15"/>
              </a:rPr>
              <a:t>https</a:t>
            </a:r>
            <a:r>
              <a:rPr lang="en-US" sz="3000" u="sng" dirty="0">
                <a:hlinkClick r:id="rId15"/>
              </a:rPr>
              <a:t>://www.rubicon.com/offerings/professional-development/events/spark-ngss-using-phenomena-engage-students/</a:t>
            </a:r>
            <a:r>
              <a:rPr lang="en-US" sz="3000" dirty="0"/>
              <a:t> (webinar)</a:t>
            </a:r>
          </a:p>
          <a:p>
            <a:r>
              <a:rPr lang="en-US" sz="3000" dirty="0"/>
              <a:t>#</a:t>
            </a:r>
            <a:r>
              <a:rPr lang="en-US" sz="3000" dirty="0" err="1" smtClean="0"/>
              <a:t>ProjectPhenomena</a:t>
            </a:r>
            <a:r>
              <a:rPr lang="en-US" sz="3000" dirty="0"/>
              <a:t> </a:t>
            </a:r>
            <a:r>
              <a:rPr lang="en-US" sz="3000" dirty="0" smtClean="0"/>
              <a:t>          </a:t>
            </a:r>
            <a:r>
              <a:rPr lang="en-US" sz="3000" u="sng" dirty="0" smtClean="0">
                <a:hlinkClick r:id="rId16"/>
              </a:rPr>
              <a:t>https</a:t>
            </a:r>
            <a:r>
              <a:rPr lang="en-US" sz="3000" u="sng" dirty="0">
                <a:hlinkClick r:id="rId16"/>
              </a:rPr>
              <a:t>://sites.google.com/site/sciencephenomena/</a:t>
            </a:r>
            <a:endParaRPr lang="en-US" sz="3000" dirty="0"/>
          </a:p>
          <a:p>
            <a:pPr marL="457200" lvl="1" indent="0">
              <a:buNone/>
            </a:pPr>
            <a:endParaRPr lang="en-US" sz="3100" dirty="0" smtClean="0"/>
          </a:p>
          <a:p>
            <a:pPr marL="457200" lvl="1" indent="0">
              <a:buNone/>
            </a:pPr>
            <a:endParaRPr lang="en-US" sz="2600" i="1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08828"/>
            <a:ext cx="9144000" cy="14514"/>
          </a:xfrm>
          <a:prstGeom prst="lin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0079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2116" y="2472449"/>
            <a:ext cx="8713260" cy="40953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370" y="206737"/>
            <a:ext cx="8713260" cy="645806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1520"/>
            <a:ext cx="8229600" cy="567663"/>
          </a:xfrm>
        </p:spPr>
        <p:txBody>
          <a:bodyPr>
            <a:normAutofit fontScale="90000"/>
          </a:bodyPr>
          <a:lstStyle/>
          <a:p>
            <a:r>
              <a:rPr lang="en-US" sz="2000" spc="100" dirty="0">
                <a:solidFill>
                  <a:schemeClr val="tx2"/>
                </a:solidFill>
                <a:latin typeface="Times New Roman"/>
                <a:cs typeface="Times New Roman"/>
              </a:rPr>
              <a:t>CONNECTICUT STATE DEPARTMENT OF EDUCATION </a:t>
            </a:r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endParaRPr lang="en-US" sz="3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530" y="2786103"/>
            <a:ext cx="8229600" cy="35772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36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000090"/>
              </a:solidFill>
              <a:latin typeface="Calibri" panose="020F0502020204030204" pitchFamily="34" charset="0"/>
              <a:cs typeface="Times New Roman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0090"/>
              </a:solidFill>
              <a:latin typeface="Calibri" panose="020F0502020204030204" pitchFamily="34" charset="0"/>
              <a:cs typeface="Times New Roman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000090"/>
              </a:solidFill>
              <a:latin typeface="Calibri" panose="020F0502020204030204" pitchFamily="34" charset="0"/>
              <a:cs typeface="Times New Roman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0090"/>
                </a:solidFill>
                <a:latin typeface="Calibri" panose="020F0502020204030204" pitchFamily="34" charset="0"/>
                <a:cs typeface="Times New Roman"/>
              </a:rPr>
              <a:t>March/April 2017</a:t>
            </a:r>
          </a:p>
          <a:p>
            <a:pPr marL="0" indent="0" algn="r">
              <a:buNone/>
            </a:pPr>
            <a:endParaRPr lang="en-US" sz="2000" b="1" dirty="0" smtClean="0">
              <a:solidFill>
                <a:srgbClr val="000090"/>
              </a:solidFill>
              <a:latin typeface="Calibri" panose="020F0502020204030204" pitchFamily="34" charset="0"/>
              <a:cs typeface="Times New Roman"/>
            </a:endParaRPr>
          </a:p>
          <a:p>
            <a:pPr marL="0" indent="0" algn="r">
              <a:buNone/>
            </a:pPr>
            <a:endParaRPr lang="en-US" sz="2000" b="1" dirty="0">
              <a:solidFill>
                <a:srgbClr val="000090"/>
              </a:solidFill>
              <a:latin typeface="Calibri" panose="020F0502020204030204" pitchFamily="34" charset="0"/>
              <a:cs typeface="Times New Roman"/>
            </a:endParaRPr>
          </a:p>
          <a:p>
            <a:pPr marL="0" indent="0" algn="r">
              <a:buNone/>
            </a:pPr>
            <a:endParaRPr lang="en-US" sz="2000" b="1" dirty="0" smtClean="0">
              <a:solidFill>
                <a:srgbClr val="000090"/>
              </a:solidFill>
              <a:latin typeface="Calibri" panose="020F0502020204030204" pitchFamily="34" charset="0"/>
              <a:cs typeface="Times New Roman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>
              <a:latin typeface="Arial Black"/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370" y="2472449"/>
            <a:ext cx="8713260" cy="96994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pic>
        <p:nvPicPr>
          <p:cNvPr id="8" name="Picture 7" descr="CSDElogo_formal_blue.jpg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02" y="460860"/>
            <a:ext cx="1580088" cy="13237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8030" y="2795862"/>
            <a:ext cx="8610600" cy="1041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prstClr val="black"/>
                </a:solidFill>
              </a:rPr>
              <a:t>Update on 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Next Generation Science Assessments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811" y="4050312"/>
            <a:ext cx="2727038" cy="13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9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0770" y="852370"/>
            <a:ext cx="846518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Starting with the spring, 2017 administration, almost all students will be tested online* </a:t>
            </a:r>
          </a:p>
          <a:p>
            <a:r>
              <a:rPr lang="en-US" sz="1600" dirty="0" smtClean="0"/>
              <a:t>in science using the same Test Delivery System (TDS) as Smarter Balanced.</a:t>
            </a:r>
          </a:p>
          <a:p>
            <a:endParaRPr lang="en-US" sz="1600" dirty="0" smtClean="0"/>
          </a:p>
          <a:p>
            <a:r>
              <a:rPr lang="en-US" sz="1600" dirty="0" smtClean="0"/>
              <a:t>Further information about online testing, </a:t>
            </a:r>
          </a:p>
          <a:p>
            <a:r>
              <a:rPr lang="en-US" sz="1600" dirty="0" smtClean="0"/>
              <a:t>including brief practice tests, can be found </a:t>
            </a:r>
          </a:p>
          <a:p>
            <a:r>
              <a:rPr lang="en-US" sz="1600" dirty="0" smtClean="0"/>
              <a:t>on the CT Comprehensive </a:t>
            </a:r>
            <a:r>
              <a:rPr lang="en-US" sz="1600" dirty="0"/>
              <a:t>Assessment Portal </a:t>
            </a:r>
            <a:endParaRPr lang="en-US" sz="1600" dirty="0" smtClean="0"/>
          </a:p>
          <a:p>
            <a:r>
              <a:rPr lang="en-US" sz="1600" dirty="0" smtClean="0"/>
              <a:t>at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ct.portal.airast.org</a:t>
            </a:r>
            <a:r>
              <a:rPr lang="en-US" sz="1600" dirty="0" smtClean="0"/>
              <a:t>.  </a:t>
            </a:r>
          </a:p>
          <a:p>
            <a:endParaRPr lang="en-US" dirty="0"/>
          </a:p>
          <a:p>
            <a:r>
              <a:rPr lang="en-US" sz="1600" dirty="0" smtClean="0"/>
              <a:t>Scheduling the online science assessments </a:t>
            </a:r>
          </a:p>
          <a:p>
            <a:r>
              <a:rPr lang="en-US" sz="1600" dirty="0" smtClean="0"/>
              <a:t>will be more flexible than in the past </a:t>
            </a:r>
          </a:p>
          <a:p>
            <a:r>
              <a:rPr lang="en-US" sz="1600" dirty="0" smtClean="0"/>
              <a:t>(i.e., students </a:t>
            </a:r>
            <a:r>
              <a:rPr lang="en-US" sz="1600" dirty="0"/>
              <a:t>can test on different days and </a:t>
            </a:r>
            <a:endParaRPr lang="en-US" sz="1600" dirty="0" smtClean="0"/>
          </a:p>
          <a:p>
            <a:r>
              <a:rPr lang="en-US" sz="1600" dirty="0" smtClean="0"/>
              <a:t>times </a:t>
            </a:r>
            <a:r>
              <a:rPr lang="en-US" sz="1600" dirty="0"/>
              <a:t>within a school). </a:t>
            </a:r>
            <a:r>
              <a:rPr lang="en-US" sz="1600" dirty="0" smtClean="0"/>
              <a:t> Note that the science </a:t>
            </a:r>
          </a:p>
          <a:p>
            <a:r>
              <a:rPr lang="en-US" sz="1600" dirty="0" smtClean="0"/>
              <a:t>assessments are timed tests and a </a:t>
            </a:r>
            <a:r>
              <a:rPr lang="en-US" sz="1600" dirty="0"/>
              <a:t>science </a:t>
            </a:r>
            <a:endParaRPr lang="en-US" sz="1600" dirty="0" smtClean="0"/>
          </a:p>
          <a:p>
            <a:r>
              <a:rPr lang="en-US" sz="1600" dirty="0" smtClean="0"/>
              <a:t>test </a:t>
            </a:r>
            <a:r>
              <a:rPr lang="en-US" sz="1600" dirty="0"/>
              <a:t>session must be completed on a </a:t>
            </a:r>
            <a:endParaRPr lang="en-US" sz="1600" dirty="0" smtClean="0"/>
          </a:p>
          <a:p>
            <a:r>
              <a:rPr lang="en-US" sz="1600" dirty="0" smtClean="0"/>
              <a:t>single day. </a:t>
            </a:r>
            <a:endParaRPr lang="en-US" sz="1600" dirty="0"/>
          </a:p>
        </p:txBody>
      </p:sp>
      <p:pic>
        <p:nvPicPr>
          <p:cNvPr id="5" name="Picture 4" title="CSDE tre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636" y="173419"/>
            <a:ext cx="8229600" cy="67895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State Science Assessments Online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6479" y="5102950"/>
            <a:ext cx="7016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The </a:t>
            </a:r>
            <a:r>
              <a:rPr lang="en-US" sz="1400" dirty="0"/>
              <a:t>main exceptions are students requiring a large-print or Braille version of the test </a:t>
            </a:r>
            <a:r>
              <a:rPr lang="en-US" sz="1400" dirty="0" smtClean="0"/>
              <a:t>as well as </a:t>
            </a:r>
            <a:r>
              <a:rPr lang="en-US" sz="1400" dirty="0"/>
              <a:t>students placed out-of-state or in non-approved special education facilities</a:t>
            </a:r>
            <a:r>
              <a:rPr lang="en-US" sz="1400" dirty="0" smtClean="0"/>
              <a:t>.  These students will take a paper-and-pencil version of the test.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197" y="1528916"/>
            <a:ext cx="4717670" cy="33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5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36" y="312910"/>
            <a:ext cx="8229600" cy="67895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Proposed Science Assessment Timeline (2017-)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48" y="1049077"/>
            <a:ext cx="7267574" cy="78319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7200" dirty="0" smtClean="0"/>
              <a:t>The Next </a:t>
            </a:r>
            <a:r>
              <a:rPr lang="en-US" sz="7200" dirty="0"/>
              <a:t>Generation Science Standards (</a:t>
            </a:r>
            <a:r>
              <a:rPr lang="en-US" sz="7200" dirty="0" smtClean="0"/>
              <a:t>NGSS) were adopted </a:t>
            </a:r>
            <a:r>
              <a:rPr lang="en-US" sz="7200" dirty="0"/>
              <a:t>by </a:t>
            </a:r>
            <a:r>
              <a:rPr lang="en-US" sz="7200" dirty="0" smtClean="0"/>
              <a:t>the</a:t>
            </a:r>
          </a:p>
          <a:p>
            <a:pPr marL="0" indent="0" algn="ctr">
              <a:buNone/>
            </a:pPr>
            <a:r>
              <a:rPr lang="en-US" sz="7200" dirty="0" smtClean="0"/>
              <a:t>CT State Board of Education </a:t>
            </a:r>
            <a:r>
              <a:rPr lang="en-US" sz="7200" dirty="0"/>
              <a:t>on November 4, </a:t>
            </a:r>
            <a:r>
              <a:rPr lang="en-US" sz="7200" dirty="0" smtClean="0"/>
              <a:t>2015.</a:t>
            </a:r>
          </a:p>
          <a:p>
            <a:pPr marL="0" indent="0" algn="ctr">
              <a:buNone/>
            </a:pPr>
            <a:r>
              <a:rPr lang="en-US" sz="7200" dirty="0" smtClean="0"/>
              <a:t>NGSS can be accessed at </a:t>
            </a:r>
            <a:r>
              <a:rPr lang="en-US" sz="7200" dirty="0" smtClean="0">
                <a:hlinkClick r:id="rId2"/>
              </a:rPr>
              <a:t>www.nextgenscience.org</a:t>
            </a:r>
            <a:r>
              <a:rPr lang="en-US" sz="7200" dirty="0" smtClean="0"/>
              <a:t>. </a:t>
            </a:r>
            <a:endParaRPr lang="en-US" sz="7200" dirty="0"/>
          </a:p>
          <a:p>
            <a:endParaRPr lang="en-US" dirty="0"/>
          </a:p>
        </p:txBody>
      </p:sp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0753" y="2062920"/>
          <a:ext cx="8409483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521"/>
                <a:gridCol w="3672175"/>
                <a:gridCol w="3372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Year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Census Tests*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Pilot/Field</a:t>
                      </a:r>
                      <a:r>
                        <a:rPr lang="en-US" baseline="0" dirty="0" smtClean="0">
                          <a:latin typeface="+mj-lt"/>
                        </a:rPr>
                        <a:t> Tests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2017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Aligned to 2004 CT Science Standards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Grades 5, 8 and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Aligned to NGSS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Grades 5,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8 and 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2018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Aligned to 2004 CT Science Standards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Grades 5 and 8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Aligned to NGSS</a:t>
                      </a:r>
                    </a:p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Grades 5,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and 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2019** and beyond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Aligned to NGSS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Grades 5, 8 and 11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Aligned to NGSS</a:t>
                      </a:r>
                    </a:p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Grades 5,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and 11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1812" y="5266859"/>
            <a:ext cx="7397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CMT </a:t>
            </a:r>
            <a:r>
              <a:rPr lang="en-US" dirty="0"/>
              <a:t>&amp; CAPT Science </a:t>
            </a:r>
            <a:r>
              <a:rPr lang="en-US" dirty="0" smtClean="0"/>
              <a:t>administration window </a:t>
            </a:r>
            <a:r>
              <a:rPr lang="en-US" dirty="0"/>
              <a:t>has moved starting in 2017: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March 27 – April 28,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2017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268" y="4451432"/>
            <a:ext cx="840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Includes the standard CMT and CAPT Science and the Skills Checklists Science.</a:t>
            </a:r>
          </a:p>
          <a:p>
            <a:r>
              <a:rPr lang="en-US" sz="1600" dirty="0" smtClean="0"/>
              <a:t>** Low-stakes assessments in 2019 (results not </a:t>
            </a:r>
            <a:r>
              <a:rPr lang="en-US" sz="1600" dirty="0"/>
              <a:t>included in school and district </a:t>
            </a:r>
            <a:r>
              <a:rPr lang="en-US" sz="1600" dirty="0" smtClean="0"/>
              <a:t>accountability).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430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194"/>
            <a:ext cx="8229600" cy="66224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Spring 2017 NGSS Assessment Pilot Test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0955"/>
            <a:ext cx="8229600" cy="4803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Purpose: </a:t>
            </a:r>
            <a:r>
              <a:rPr lang="en-US" sz="2000" dirty="0" smtClean="0"/>
              <a:t>to try out new assessment items and gather data/feedback.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Dates: </a:t>
            </a:r>
            <a:r>
              <a:rPr lang="en-US" sz="2000" b="1" dirty="0" smtClean="0">
                <a:solidFill>
                  <a:srgbClr val="FF0000"/>
                </a:solidFill>
              </a:rPr>
              <a:t>May 1-26, 2017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Grades: </a:t>
            </a:r>
            <a:r>
              <a:rPr lang="en-US" sz="2000" b="1" dirty="0" smtClean="0">
                <a:solidFill>
                  <a:srgbClr val="FF0000"/>
                </a:solidFill>
              </a:rPr>
              <a:t>5, 8 and 11 </a:t>
            </a:r>
            <a:r>
              <a:rPr lang="en-US" sz="2000" dirty="0" smtClean="0"/>
              <a:t>(randomized, representative sample).  All students within a grade should participate.*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Districts/Schools Selected: </a:t>
            </a:r>
            <a:r>
              <a:rPr lang="en-US" sz="2000" dirty="0" smtClean="0"/>
              <a:t>Most districts in state, one or more schools in a district, only one grade per school.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Administration: </a:t>
            </a:r>
            <a:r>
              <a:rPr lang="en-US" sz="2000" b="1" dirty="0" smtClean="0">
                <a:solidFill>
                  <a:srgbClr val="FF0000"/>
                </a:solidFill>
              </a:rPr>
              <a:t>Online using AIR’s Test Delivery System </a:t>
            </a:r>
            <a:r>
              <a:rPr lang="en-US" sz="2000" dirty="0" smtClean="0"/>
              <a:t>(same used for Smarter Balanced and CMT/CAPT Science).  Testing supports and accommodations will be available (e.g., extended time, Text-to-Speech)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Time: </a:t>
            </a:r>
            <a:r>
              <a:rPr lang="en-US" sz="2000" b="1" dirty="0" smtClean="0">
                <a:solidFill>
                  <a:srgbClr val="FF0000"/>
                </a:solidFill>
              </a:rPr>
              <a:t>Approximately 1 hour </a:t>
            </a:r>
            <a:r>
              <a:rPr lang="en-US" sz="2000" dirty="0" smtClean="0"/>
              <a:t>plus 10 minutes for directions.  Students do not need to be tested on same day or time (i.e., can cycle students through rooms with computers over several days).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Feedback: </a:t>
            </a:r>
            <a:r>
              <a:rPr lang="en-US" sz="2000" dirty="0" smtClean="0"/>
              <a:t>Students and teachers can complete optional feedback surveys.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S</a:t>
            </a:r>
            <a:r>
              <a:rPr lang="en-US" sz="2000" b="1" dirty="0" smtClean="0">
                <a:solidFill>
                  <a:srgbClr val="0070C0"/>
                </a:solidFill>
              </a:rPr>
              <a:t>ample Test Items: </a:t>
            </a:r>
            <a:r>
              <a:rPr lang="en-US" sz="2000" dirty="0" smtClean="0"/>
              <a:t>Will be available in mid-April (optional).</a:t>
            </a:r>
            <a:endParaRPr lang="en-US" sz="2000" dirty="0"/>
          </a:p>
        </p:txBody>
      </p:sp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3522" y="5738048"/>
            <a:ext cx="720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Exceptions includes students taking the CMT/CAPT Science Skills Checklist.  There will be no large print or Braille versions available for the pilot test.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505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0636" y="312910"/>
            <a:ext cx="8229600" cy="67895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NGSS Assessment Development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776" y="1038862"/>
            <a:ext cx="3565623" cy="42472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050" y="892893"/>
            <a:ext cx="41608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CT is following </a:t>
            </a:r>
            <a:r>
              <a:rPr lang="en-US" dirty="0"/>
              <a:t>recommendations and using resources from national experts </a:t>
            </a:r>
            <a:r>
              <a:rPr lang="en-US" dirty="0" smtClean="0"/>
              <a:t>and </a:t>
            </a:r>
            <a:r>
              <a:rPr lang="en-US" dirty="0"/>
              <a:t>state collaborative </a:t>
            </a:r>
            <a:r>
              <a:rPr lang="en-US" dirty="0" smtClean="0"/>
              <a:t>efforts.  This includes the National Research Council’s report: </a:t>
            </a:r>
            <a:r>
              <a:rPr lang="en-US" b="1" i="1" dirty="0" smtClean="0">
                <a:solidFill>
                  <a:srgbClr val="0070C0"/>
                </a:solidFill>
              </a:rPr>
              <a:t>Developing Assessments for the Next Generation Science Standards</a:t>
            </a:r>
            <a:r>
              <a:rPr lang="en-US" i="1" dirty="0" smtClean="0"/>
              <a:t>*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CT is working with several other </a:t>
            </a:r>
            <a:r>
              <a:rPr lang="en-US" dirty="0" smtClean="0"/>
              <a:t>states and our testing contractor, American Institute for Research (AIR), to develop and share NGSS assessment resources </a:t>
            </a:r>
            <a:r>
              <a:rPr lang="en-US" dirty="0"/>
              <a:t>and </a:t>
            </a:r>
            <a:r>
              <a:rPr lang="en-US" dirty="0" smtClean="0"/>
              <a:t>an </a:t>
            </a:r>
            <a:r>
              <a:rPr lang="en-US" dirty="0"/>
              <a:t>item </a:t>
            </a:r>
            <a:r>
              <a:rPr lang="en-US" dirty="0" smtClean="0"/>
              <a:t>pool for statewide tests.</a:t>
            </a:r>
          </a:p>
          <a:p>
            <a:endParaRPr lang="en-US" dirty="0"/>
          </a:p>
          <a:p>
            <a:r>
              <a:rPr lang="en-US" b="1" u="sng" dirty="0"/>
              <a:t>NO</a:t>
            </a:r>
            <a:r>
              <a:rPr lang="en-US" dirty="0"/>
              <a:t> national or multi-state consortium tests  (e.g., Smarter Balanced or PARCC) are </a:t>
            </a:r>
            <a:r>
              <a:rPr lang="en-US" dirty="0" smtClean="0"/>
              <a:t>anticipated </a:t>
            </a:r>
            <a:r>
              <a:rPr lang="en-US" dirty="0"/>
              <a:t>for science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title="CSDE tre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8149" y="5597102"/>
            <a:ext cx="6705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*Available through The National Academies Press at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www.nap.edu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 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practitioner’s guide for classroom teachers is also being developed.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00776" y="1038862"/>
            <a:ext cx="356562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0776" y="5286148"/>
            <a:ext cx="356562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72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3135" y="1434968"/>
            <a:ext cx="8877728" cy="4117097"/>
          </a:xfrm>
          <a:prstGeom prst="rect">
            <a:avLst/>
          </a:prstGeom>
          <a:gradFill>
            <a:gsLst>
              <a:gs pos="50000">
                <a:schemeClr val="accent3">
                  <a:lumMod val="60000"/>
                  <a:lumOff val="4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105798"/>
            <a:ext cx="8229600" cy="12423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Proposed System of NGSS Assessments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353" y="1671817"/>
            <a:ext cx="772742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Formative Assessments Resources: </a:t>
            </a:r>
            <a:r>
              <a:rPr lang="en-US" sz="2000" dirty="0"/>
              <a:t>U</a:t>
            </a:r>
            <a:r>
              <a:rPr lang="en-US" sz="2000" dirty="0" smtClean="0"/>
              <a:t>sed every day by teachers to monitor student learning in the classroom and help make ongoing instructional adjustments to meet student learning needs. </a:t>
            </a:r>
            <a:r>
              <a:rPr lang="en-US" sz="2000" b="1" dirty="0" smtClean="0">
                <a:solidFill>
                  <a:srgbClr val="00B050"/>
                </a:solidFill>
              </a:rPr>
              <a:t>VOLUNTARY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353" y="2827963"/>
            <a:ext cx="772742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Interim Assessments Resources: </a:t>
            </a:r>
            <a:r>
              <a:rPr lang="en-US" sz="2000" dirty="0"/>
              <a:t>A</a:t>
            </a:r>
            <a:r>
              <a:rPr lang="en-US" sz="2000" dirty="0" smtClean="0"/>
              <a:t>ssessments administered at the end of units or grades to evaluate the learning of groups of students to inform curriculum and instruction at the local level. </a:t>
            </a:r>
            <a:r>
              <a:rPr lang="en-US" sz="2000" b="1" dirty="0" smtClean="0">
                <a:solidFill>
                  <a:srgbClr val="00B050"/>
                </a:solidFill>
              </a:rPr>
              <a:t>VOLUNTARY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353" y="3962562"/>
            <a:ext cx="772742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State Summative Assessments: </a:t>
            </a:r>
            <a:r>
              <a:rPr lang="en-US" sz="2000" dirty="0"/>
              <a:t>A</a:t>
            </a:r>
            <a:r>
              <a:rPr lang="en-US" sz="2000" dirty="0" smtClean="0"/>
              <a:t>ssessments given at end of learning (Grades 5, 8 and 11) to track student learning and inform decisions about curriculum, instruction, professional development, and policy for a variety of stakeholders. </a:t>
            </a:r>
            <a:r>
              <a:rPr lang="en-US" sz="2000" b="1" dirty="0" smtClean="0">
                <a:solidFill>
                  <a:srgbClr val="00B050"/>
                </a:solidFill>
              </a:rPr>
              <a:t>MANDATED BY FEDERAL AND STATE LAW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353" y="958159"/>
            <a:ext cx="8825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g</a:t>
            </a:r>
            <a:r>
              <a:rPr lang="en-US" sz="2000" dirty="0" smtClean="0"/>
              <a:t>oal is to provide useful information for a variety of purposes and audiences.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6840395" y="3196346"/>
            <a:ext cx="369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Greater frequency of use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dirty="0" smtClean="0">
                <a:solidFill>
                  <a:srgbClr val="0070C0"/>
                </a:solidFill>
              </a:rPr>
              <a:t>ore useful to students and teachers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283123" y="1928312"/>
            <a:ext cx="0" cy="3179816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35986" y="5686477"/>
            <a:ext cx="695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Formative and interim assessment resources will likely come from a variety of sources and be shared by states around the country.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2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768344" y="3340205"/>
            <a:ext cx="1995055" cy="2025283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96059" y="3755037"/>
            <a:ext cx="1116767" cy="1146748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471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NGSS State Summative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Assessments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352"/>
            <a:ext cx="8229600" cy="20106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Two main </a:t>
            </a:r>
            <a:r>
              <a:rPr lang="en-US" sz="2000" b="1" dirty="0">
                <a:solidFill>
                  <a:srgbClr val="0070C0"/>
                </a:solidFill>
              </a:rPr>
              <a:t>p</a:t>
            </a:r>
            <a:r>
              <a:rPr lang="en-US" sz="2000" b="1" dirty="0" smtClean="0">
                <a:solidFill>
                  <a:srgbClr val="0070C0"/>
                </a:solidFill>
              </a:rPr>
              <a:t>urposes: </a:t>
            </a:r>
            <a:r>
              <a:rPr lang="en-US" sz="2000" dirty="0" smtClean="0"/>
              <a:t>provide valid and reliable results at the individual student level and useful feedback to schools, districts and the state.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Using evidence-based design approach: </a:t>
            </a:r>
            <a:r>
              <a:rPr lang="en-US" sz="2000" dirty="0" smtClean="0"/>
              <a:t>process of gathering evidence to make claims about student learning.  This process was also used to develop Smarter Balanced. Assessment targets are also identified and reported.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03357" y="4084820"/>
            <a:ext cx="494676" cy="449705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52477" y="3341215"/>
            <a:ext cx="891729" cy="293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96956" y="3718210"/>
            <a:ext cx="891729" cy="293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71670" y="4117876"/>
            <a:ext cx="891729" cy="293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52884" y="3105863"/>
            <a:ext cx="262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Content Domain </a:t>
            </a:r>
            <a:r>
              <a:rPr lang="en-US" dirty="0" smtClean="0"/>
              <a:t>(Science)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20338" y="3516450"/>
            <a:ext cx="348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Claims</a:t>
            </a:r>
            <a:r>
              <a:rPr lang="en-US" dirty="0" smtClean="0"/>
              <a:t> (broad reporting categories)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98342" y="3953690"/>
            <a:ext cx="369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Targets</a:t>
            </a:r>
            <a:r>
              <a:rPr lang="en-US" dirty="0" smtClean="0"/>
              <a:t> (specific reporting categories)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2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6096783"/>
            <a:ext cx="1096963" cy="83241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0937"/>
            <a:ext cx="8229600" cy="64725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DRAFT NGSS State Summative Assessment Design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47" y="729201"/>
            <a:ext cx="8229600" cy="5188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Claims and Reporting: </a:t>
            </a:r>
            <a:r>
              <a:rPr lang="en-US" sz="1800" dirty="0"/>
              <a:t>One overall claim score (and performance levels) for </a:t>
            </a:r>
            <a:r>
              <a:rPr lang="en-US" sz="1800" b="1" dirty="0"/>
              <a:t>Science</a:t>
            </a:r>
            <a:r>
              <a:rPr lang="en-US" sz="1800" dirty="0"/>
              <a:t> that includes </a:t>
            </a:r>
            <a:r>
              <a:rPr lang="en-US" sz="1800" dirty="0" smtClean="0"/>
              <a:t>all </a:t>
            </a:r>
            <a:r>
              <a:rPr lang="en-US" sz="1800" dirty="0"/>
              <a:t>three dimensions</a:t>
            </a:r>
            <a:r>
              <a:rPr lang="en-US" sz="1800" dirty="0" smtClean="0"/>
              <a:t>. </a:t>
            </a:r>
            <a:r>
              <a:rPr lang="en-US" sz="1800" dirty="0"/>
              <a:t>Claim scores would be reported at the individual student level as well as the school, district and state </a:t>
            </a:r>
            <a:r>
              <a:rPr lang="en-US" sz="1800" dirty="0" smtClean="0"/>
              <a:t>levels.  </a:t>
            </a:r>
            <a:r>
              <a:rPr lang="en-US" sz="1800" dirty="0"/>
              <a:t>A</a:t>
            </a:r>
            <a:r>
              <a:rPr lang="en-US" sz="1800" dirty="0" smtClean="0"/>
              <a:t>dditional </a:t>
            </a:r>
            <a:r>
              <a:rPr lang="en-US" sz="1800" dirty="0"/>
              <a:t>claim scores </a:t>
            </a:r>
            <a:r>
              <a:rPr lang="en-US" sz="1800" dirty="0" smtClean="0"/>
              <a:t>may be reported for </a:t>
            </a:r>
            <a:r>
              <a:rPr lang="en-US" sz="1800" b="1" dirty="0" smtClean="0"/>
              <a:t>Life Science</a:t>
            </a:r>
            <a:r>
              <a:rPr lang="en-US" sz="1800" dirty="0" smtClean="0"/>
              <a:t>, </a:t>
            </a:r>
            <a:r>
              <a:rPr lang="en-US" sz="1800" b="1" dirty="0" smtClean="0"/>
              <a:t>Physical Science</a:t>
            </a:r>
            <a:r>
              <a:rPr lang="en-US" sz="1800" dirty="0" smtClean="0"/>
              <a:t> and </a:t>
            </a:r>
            <a:r>
              <a:rPr lang="en-US" sz="1800" b="1" dirty="0" smtClean="0"/>
              <a:t>Earth/Space</a:t>
            </a:r>
            <a:r>
              <a:rPr lang="en-US" sz="1800" dirty="0"/>
              <a:t> </a:t>
            </a:r>
            <a:r>
              <a:rPr lang="en-US" sz="1800" b="1" dirty="0" smtClean="0"/>
              <a:t>Science</a:t>
            </a:r>
            <a:r>
              <a:rPr lang="en-US" sz="1800" dirty="0" smtClean="0"/>
              <a:t> </a:t>
            </a:r>
            <a:r>
              <a:rPr lang="en-US" sz="1800" dirty="0"/>
              <a:t>that include all </a:t>
            </a:r>
            <a:r>
              <a:rPr lang="en-US" sz="1800" dirty="0" smtClean="0"/>
              <a:t>three </a:t>
            </a:r>
            <a:r>
              <a:rPr lang="en-US" sz="1800" dirty="0"/>
              <a:t>dimensions.  Additional scores/descriptors may be provided </a:t>
            </a:r>
            <a:r>
              <a:rPr lang="en-US" sz="1800" dirty="0" smtClean="0"/>
              <a:t>for </a:t>
            </a:r>
            <a:r>
              <a:rPr lang="en-US" sz="1800" b="1" dirty="0"/>
              <a:t>Science and Engineering Practices </a:t>
            </a:r>
            <a:r>
              <a:rPr lang="en-US" sz="1800" dirty="0"/>
              <a:t>and </a:t>
            </a:r>
            <a:r>
              <a:rPr lang="en-US" sz="1800" b="1" dirty="0" smtClean="0"/>
              <a:t>Crosscutting </a:t>
            </a:r>
            <a:r>
              <a:rPr lang="en-US" sz="1800" b="1" dirty="0"/>
              <a:t>Concepts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Matrix </a:t>
            </a:r>
            <a:r>
              <a:rPr lang="en-US" sz="1800" b="1" dirty="0">
                <a:solidFill>
                  <a:srgbClr val="0070C0"/>
                </a:solidFill>
              </a:rPr>
              <a:t>Design: </a:t>
            </a:r>
            <a:r>
              <a:rPr lang="en-US" sz="1800" dirty="0"/>
              <a:t>Different sets of items </a:t>
            </a:r>
            <a:r>
              <a:rPr lang="en-US" sz="1800" dirty="0" smtClean="0"/>
              <a:t>will be administered </a:t>
            </a:r>
            <a:r>
              <a:rPr lang="en-US" sz="1800" dirty="0"/>
              <a:t>to different </a:t>
            </a:r>
            <a:r>
              <a:rPr lang="en-US" sz="1800" dirty="0" smtClean="0"/>
              <a:t>students.  </a:t>
            </a:r>
            <a:r>
              <a:rPr lang="en-US" sz="1800" dirty="0"/>
              <a:t>This </a:t>
            </a:r>
            <a:r>
              <a:rPr lang="en-US" sz="1800" dirty="0" smtClean="0"/>
              <a:t>design balances </a:t>
            </a:r>
            <a:r>
              <a:rPr lang="en-US" sz="1800" dirty="0"/>
              <a:t>the need for valid and reliable individual student scores </a:t>
            </a:r>
            <a:r>
              <a:rPr lang="en-US" sz="1800" dirty="0" smtClean="0"/>
              <a:t>with providing more useful </a:t>
            </a:r>
            <a:r>
              <a:rPr lang="en-US" sz="1800" dirty="0"/>
              <a:t>feedback for schools and districts. </a:t>
            </a:r>
            <a:r>
              <a:rPr lang="en-US" sz="1800" dirty="0" smtClean="0"/>
              <a:t> Tests will not be adaptive.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Types and Number of Items: </a:t>
            </a:r>
            <a:r>
              <a:rPr lang="en-US" sz="1800" dirty="0"/>
              <a:t>Each student would complete a variety of </a:t>
            </a:r>
            <a:r>
              <a:rPr lang="en-US" sz="1800" dirty="0" smtClean="0"/>
              <a:t>item types representative of Life, Physical and Earth/Space Sciences with approximately </a:t>
            </a:r>
            <a:r>
              <a:rPr lang="en-US" sz="1800" dirty="0"/>
              <a:t>40 items per student</a:t>
            </a:r>
            <a:r>
              <a:rPr lang="en-US" sz="1800" dirty="0" smtClean="0"/>
              <a:t>.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Testing Time: </a:t>
            </a:r>
            <a:r>
              <a:rPr lang="en-US" sz="1800" dirty="0" smtClean="0"/>
              <a:t>Likely 90-120 </a:t>
            </a:r>
            <a:r>
              <a:rPr lang="en-US" sz="1800" dirty="0"/>
              <a:t>minutes </a:t>
            </a:r>
            <a:r>
              <a:rPr lang="en-US" sz="1800" dirty="0" smtClean="0"/>
              <a:t>depending on grade (will include embedded field-test </a:t>
            </a:r>
            <a:r>
              <a:rPr lang="en-US" sz="1800" dirty="0"/>
              <a:t>items instead of </a:t>
            </a:r>
            <a:r>
              <a:rPr lang="en-US" sz="1800" dirty="0" smtClean="0"/>
              <a:t>a separate supplemental test </a:t>
            </a:r>
            <a:r>
              <a:rPr lang="en-US" sz="1800" dirty="0"/>
              <a:t>session</a:t>
            </a:r>
            <a:r>
              <a:rPr lang="en-US" sz="1800" dirty="0" smtClean="0"/>
              <a:t>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0503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6413"/>
            <a:ext cx="8229600" cy="1476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0070C0"/>
                </a:solidFill>
              </a:rPr>
              <a:t>Target-level </a:t>
            </a:r>
            <a:r>
              <a:rPr lang="en-US" sz="1900" b="1" dirty="0" smtClean="0">
                <a:solidFill>
                  <a:srgbClr val="0070C0"/>
                </a:solidFill>
              </a:rPr>
              <a:t>Reporting: </a:t>
            </a:r>
            <a:r>
              <a:rPr lang="en-US" sz="1900" dirty="0" smtClean="0"/>
              <a:t>The following may </a:t>
            </a:r>
            <a:r>
              <a:rPr lang="en-US" sz="1900" dirty="0"/>
              <a:t>be available </a:t>
            </a:r>
            <a:r>
              <a:rPr lang="en-US" sz="1900" dirty="0" smtClean="0"/>
              <a:t>for schools and districts:</a:t>
            </a:r>
            <a:endParaRPr lang="en-US" sz="1900" dirty="0"/>
          </a:p>
          <a:p>
            <a:r>
              <a:rPr lang="en-US" sz="1900" dirty="0"/>
              <a:t>Topic A</a:t>
            </a:r>
            <a:r>
              <a:rPr lang="en-US" sz="1900" dirty="0" smtClean="0"/>
              <a:t>reas or </a:t>
            </a:r>
            <a:r>
              <a:rPr lang="en-US" sz="1900" dirty="0"/>
              <a:t>DCI </a:t>
            </a:r>
            <a:r>
              <a:rPr lang="en-US" sz="1900" dirty="0" smtClean="0"/>
              <a:t>Arrangements + Engineering and Individual Performance Expectations</a:t>
            </a:r>
            <a:endParaRPr lang="en-US" sz="1900" dirty="0"/>
          </a:p>
          <a:p>
            <a:r>
              <a:rPr lang="en-US" sz="1900" dirty="0"/>
              <a:t>Groupings of Science and Engineering Practices</a:t>
            </a:r>
          </a:p>
          <a:p>
            <a:r>
              <a:rPr lang="en-US" sz="1900" dirty="0"/>
              <a:t>Groupings of Cross-Cutting Concepts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6" y="2202788"/>
            <a:ext cx="7541119" cy="348376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0937"/>
            <a:ext cx="8229600" cy="64725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DRAFT NGSS State Summative Assessment Design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title="CSDE tre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5992" y="5624270"/>
            <a:ext cx="7984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reporting descriptions shown above are consistent with Smarter Balanced assessments.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305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latest updates: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981327"/>
            <a:ext cx="34194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2133600"/>
            <a:ext cx="258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3"/>
              </a:rPr>
              <a:t>http://www.sde.ct.gov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3" y="2114551"/>
            <a:ext cx="49911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69899" y="3829052"/>
            <a:ext cx="1270000" cy="266700"/>
          </a:xfrm>
          <a:prstGeom prst="rect">
            <a:avLst/>
          </a:prstGeom>
          <a:noFill/>
          <a:ln w="5715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81750" y="3222626"/>
            <a:ext cx="1270000" cy="533400"/>
          </a:xfrm>
          <a:prstGeom prst="rect">
            <a:avLst/>
          </a:prstGeom>
          <a:noFill/>
          <a:ln w="5715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2136776"/>
            <a:ext cx="2514600" cy="366156"/>
          </a:xfrm>
          <a:prstGeom prst="rect">
            <a:avLst/>
          </a:prstGeom>
          <a:noFill/>
          <a:ln w="5715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1219200" y="2590800"/>
            <a:ext cx="381000" cy="390526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895600" y="3722372"/>
            <a:ext cx="457200" cy="438148"/>
          </a:xfrm>
          <a:prstGeom prst="righ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7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37"/>
            <a:ext cx="8229600" cy="64725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NGSS State Summative Assessment Development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15" y="583538"/>
            <a:ext cx="8832169" cy="5441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Items are </a:t>
            </a:r>
            <a:r>
              <a:rPr lang="en-US" sz="1800" b="1" dirty="0" smtClean="0">
                <a:solidFill>
                  <a:srgbClr val="0070C0"/>
                </a:solidFill>
              </a:rPr>
              <a:t>aligned to </a:t>
            </a:r>
            <a:r>
              <a:rPr lang="en-US" sz="1800" b="1" dirty="0">
                <a:solidFill>
                  <a:srgbClr val="0070C0"/>
                </a:solidFill>
              </a:rPr>
              <a:t>NGSS p</a:t>
            </a:r>
            <a:r>
              <a:rPr lang="en-US" sz="1800" b="1" dirty="0" smtClean="0">
                <a:solidFill>
                  <a:srgbClr val="0070C0"/>
                </a:solidFill>
              </a:rPr>
              <a:t>erformance expectations </a:t>
            </a:r>
            <a:r>
              <a:rPr lang="en-US" sz="1800" dirty="0" smtClean="0"/>
              <a:t>(PEs) </a:t>
            </a:r>
            <a:r>
              <a:rPr lang="en-US" sz="1800" dirty="0"/>
              <a:t>and </a:t>
            </a:r>
            <a:r>
              <a:rPr lang="en-US" sz="1800" dirty="0" smtClean="0"/>
              <a:t>evidence </a:t>
            </a:r>
            <a:r>
              <a:rPr lang="en-US" sz="1800" dirty="0"/>
              <a:t>s</a:t>
            </a:r>
            <a:r>
              <a:rPr lang="en-US" sz="1800" dirty="0" smtClean="0"/>
              <a:t>tatements</a:t>
            </a:r>
            <a:r>
              <a:rPr lang="en-US" sz="1800" dirty="0"/>
              <a:t>. </a:t>
            </a:r>
            <a:r>
              <a:rPr lang="en-US" sz="1800" dirty="0" smtClean="0"/>
              <a:t> Each item </a:t>
            </a:r>
            <a:r>
              <a:rPr lang="en-US" sz="1800" dirty="0"/>
              <a:t>is aligned </a:t>
            </a:r>
            <a:r>
              <a:rPr lang="en-US" sz="1800" dirty="0" smtClean="0"/>
              <a:t>to at least 2 </a:t>
            </a:r>
            <a:r>
              <a:rPr lang="en-US" sz="1800" dirty="0"/>
              <a:t>dimensions </a:t>
            </a:r>
            <a:r>
              <a:rPr lang="en-US" sz="1800" dirty="0" smtClean="0"/>
              <a:t>(DCIs</a:t>
            </a:r>
            <a:r>
              <a:rPr lang="en-US" sz="1800" dirty="0"/>
              <a:t>, SEPs, CCCs).  </a:t>
            </a:r>
            <a:endParaRPr lang="en-US" sz="18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/>
              <a:t>Using real-world </a:t>
            </a:r>
            <a:r>
              <a:rPr lang="en-US" sz="1800" b="1" dirty="0">
                <a:solidFill>
                  <a:srgbClr val="0070C0"/>
                </a:solidFill>
              </a:rPr>
              <a:t>scientific phenomena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as a focus. </a:t>
            </a:r>
            <a:endParaRPr lang="en-US" sz="18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A variety of stand-alone </a:t>
            </a:r>
            <a:r>
              <a:rPr lang="en-US" sz="1800" b="1" dirty="0">
                <a:solidFill>
                  <a:srgbClr val="0070C0"/>
                </a:solidFill>
              </a:rPr>
              <a:t>items and items clusters </a:t>
            </a:r>
            <a:r>
              <a:rPr lang="en-US" sz="1800" dirty="0"/>
              <a:t>are being developed.  </a:t>
            </a:r>
            <a:r>
              <a:rPr lang="en-US" sz="1800" dirty="0" smtClean="0"/>
              <a:t>Some item clusters align to more than one performance expectation (PE bundle).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A variety of item types </a:t>
            </a:r>
            <a:r>
              <a:rPr lang="en-US" sz="1800" dirty="0"/>
              <a:t>are being developed including innovative items such as interactions and simulations.  A practice site for students will be developed this year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/>
              <a:t>Items are based on </a:t>
            </a:r>
            <a:r>
              <a:rPr lang="en-US" sz="1800" b="1" dirty="0">
                <a:solidFill>
                  <a:srgbClr val="0070C0"/>
                </a:solidFill>
              </a:rPr>
              <a:t>specifications</a:t>
            </a:r>
            <a:r>
              <a:rPr lang="en-US" sz="1800" dirty="0"/>
              <a:t> that include additional guidance about </a:t>
            </a:r>
            <a:r>
              <a:rPr lang="en-US" sz="1800" dirty="0" smtClean="0"/>
              <a:t>the PEs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(e.g. acceptable vocabulary, content limits) that will eventually become public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More/less emphasis </a:t>
            </a:r>
            <a:r>
              <a:rPr lang="en-US" sz="1800" dirty="0" smtClean="0"/>
              <a:t>may be placed on certain topic areas and performance expectations based on feedback surveys of CT science education leaders.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/>
              <a:t>Using guidance from Smarter Balanced in terms of item formats, style, wording, etc. </a:t>
            </a:r>
            <a:r>
              <a:rPr lang="en-US" sz="1800" dirty="0" smtClean="0"/>
              <a:t>			(</a:t>
            </a:r>
            <a:r>
              <a:rPr lang="en-US" sz="1800" dirty="0"/>
              <a:t>modifying and adding to as needed for science) to maintain consistency.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944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45"/>
            <a:ext cx="8229600" cy="60228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NGSS Online Assessment Items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848" y="939923"/>
            <a:ext cx="3108417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Start with stimuli </a:t>
            </a:r>
            <a:r>
              <a:rPr lang="en-US" sz="2000" b="1" dirty="0"/>
              <a:t>b</a:t>
            </a:r>
            <a:r>
              <a:rPr lang="en-US" sz="2000" b="1" dirty="0" smtClean="0"/>
              <a:t>ased on </a:t>
            </a:r>
            <a:r>
              <a:rPr lang="en-US" sz="2000" b="1" dirty="0"/>
              <a:t>r</a:t>
            </a:r>
            <a:r>
              <a:rPr lang="en-US" sz="2000" b="1" dirty="0" smtClean="0"/>
              <a:t>eal-world phenomena: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Written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Data in tables or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iagrams, drawings, maps,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Animations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Simulations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856147" y="2451725"/>
            <a:ext cx="2012689" cy="7089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49852" y="913364"/>
            <a:ext cx="3554242" cy="40934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Variety of item types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Selected-Response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Constructed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Multi-Select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Graphic Response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Edit Task Inline Choice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Hot-Text </a:t>
            </a:r>
            <a:r>
              <a:rPr lang="en-US" sz="2000" dirty="0" err="1" smtClean="0"/>
              <a:t>Draggable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Table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Technology-Enhanced: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Simulations</a:t>
            </a:r>
          </a:p>
          <a:p>
            <a:pPr lvl="1"/>
            <a:r>
              <a:rPr lang="en-US" sz="2000" dirty="0" smtClean="0"/>
              <a:t>New item types will be developed over time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40570" y="3886037"/>
            <a:ext cx="4031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Items clusters present students with stimuli and items using a split screen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4604" y="2610779"/>
            <a:ext cx="154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Use to answer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95610" y="5217500"/>
            <a:ext cx="7108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variety of test accommodations and supports will be available to make</a:t>
            </a:r>
          </a:p>
          <a:p>
            <a:r>
              <a:rPr lang="en-US" dirty="0"/>
              <a:t>t</a:t>
            </a:r>
            <a:r>
              <a:rPr lang="en-US" dirty="0" smtClean="0"/>
              <a:t>he assessments accessible to all students.  See the current version of the </a:t>
            </a:r>
          </a:p>
          <a:p>
            <a:r>
              <a:rPr lang="en-US" i="1" dirty="0" smtClean="0"/>
              <a:t>Assessment</a:t>
            </a:r>
            <a:r>
              <a:rPr lang="en-US" i="1" dirty="0"/>
              <a:t> </a:t>
            </a:r>
            <a:r>
              <a:rPr lang="en-US" i="1" dirty="0" smtClean="0"/>
              <a:t>Guidelines </a:t>
            </a:r>
            <a:r>
              <a:rPr lang="en-US" dirty="0" smtClean="0"/>
              <a:t>at the CSDE Web site: </a:t>
            </a:r>
            <a:r>
              <a:rPr lang="en-US" dirty="0" smtClean="0">
                <a:hlinkClick r:id="rId3"/>
              </a:rPr>
              <a:t>www.ct.gov/sde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72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959" y="843225"/>
            <a:ext cx="8229600" cy="1132314"/>
          </a:xfrm>
          <a:prstGeom prst="rect">
            <a:avLst/>
          </a:prstGeom>
          <a:gradFill>
            <a:gsLst>
              <a:gs pos="5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1957"/>
            <a:ext cx="8229600" cy="4969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Sample NGSS assessment </a:t>
            </a:r>
            <a:r>
              <a:rPr lang="en-US" sz="2000" b="1" dirty="0" smtClean="0">
                <a:solidFill>
                  <a:srgbClr val="0070C0"/>
                </a:solidFill>
              </a:rPr>
              <a:t>items for CT will be available mid-April </a:t>
            </a:r>
            <a:r>
              <a:rPr lang="en-US" sz="2000" dirty="0" smtClean="0">
                <a:solidFill>
                  <a:srgbClr val="0070C0"/>
                </a:solidFill>
              </a:rPr>
              <a:t>through AIR’s assessment web portal </a:t>
            </a:r>
            <a:r>
              <a:rPr lang="en-US" sz="2000" dirty="0">
                <a:solidFill>
                  <a:srgbClr val="0070C0"/>
                </a:solidFill>
              </a:rPr>
              <a:t>at </a:t>
            </a:r>
            <a:r>
              <a:rPr lang="en-US" sz="2000" dirty="0">
                <a:solidFill>
                  <a:srgbClr val="0070C0"/>
                </a:solidFill>
                <a:hlinkClick r:id="rId2"/>
              </a:rPr>
              <a:t>http://ct.portal.airast.org</a:t>
            </a:r>
            <a:r>
              <a:rPr lang="en-US" sz="2000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en-US" sz="2000" dirty="0" smtClean="0">
                <a:solidFill>
                  <a:srgbClr val="0070C0"/>
                </a:solidFill>
              </a:rPr>
              <a:t>.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Items will be added over time.</a:t>
            </a: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California Sample NGSS Items:  </a:t>
            </a:r>
            <a:r>
              <a:rPr lang="en-US" sz="2000" u="sng" dirty="0" smtClean="0">
                <a:hlinkClick r:id="rId3"/>
              </a:rPr>
              <a:t>www.caaspp.org/practice-and-training</a:t>
            </a:r>
            <a:r>
              <a:rPr lang="en-US" sz="2000" u="sng" dirty="0">
                <a:hlinkClick r:id="rId3"/>
              </a:rPr>
              <a:t>/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(similar to items being developed for CT and collaborating states)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CCSSO </a:t>
            </a:r>
            <a:r>
              <a:rPr lang="en-US" sz="2000" b="1" dirty="0">
                <a:solidFill>
                  <a:srgbClr val="0070C0"/>
                </a:solidFill>
              </a:rPr>
              <a:t>Science Assessment Item </a:t>
            </a:r>
            <a:r>
              <a:rPr lang="en-US" sz="2000" b="1" dirty="0" smtClean="0">
                <a:solidFill>
                  <a:srgbClr val="0070C0"/>
                </a:solidFill>
              </a:rPr>
              <a:t>Collaborative (SAIC)</a:t>
            </a:r>
            <a:r>
              <a:rPr lang="en-US" sz="2000" dirty="0">
                <a:solidFill>
                  <a:srgbClr val="0070C0"/>
                </a:solidFill>
              </a:rPr>
              <a:t/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Background on item </a:t>
            </a:r>
            <a:r>
              <a:rPr lang="en-US" sz="2000" dirty="0">
                <a:solidFill>
                  <a:srgbClr val="0070C0"/>
                </a:solidFill>
              </a:rPr>
              <a:t>c</a:t>
            </a:r>
            <a:r>
              <a:rPr lang="en-US" sz="2000" dirty="0" smtClean="0">
                <a:solidFill>
                  <a:srgbClr val="0070C0"/>
                </a:solidFill>
              </a:rPr>
              <a:t>lusters with prototypes for Grade 5 and high </a:t>
            </a:r>
            <a:r>
              <a:rPr lang="en-US" sz="2000" dirty="0">
                <a:solidFill>
                  <a:srgbClr val="0070C0"/>
                </a:solidFill>
              </a:rPr>
              <a:t>s</a:t>
            </a:r>
            <a:r>
              <a:rPr lang="en-US" sz="2000" dirty="0" smtClean="0">
                <a:solidFill>
                  <a:srgbClr val="0070C0"/>
                </a:solidFill>
              </a:rPr>
              <a:t>chool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hlinkClick r:id="rId4"/>
              </a:rPr>
              <a:t>http://</a:t>
            </a:r>
            <a:r>
              <a:rPr lang="en-US" sz="2000" dirty="0" smtClean="0">
                <a:solidFill>
                  <a:srgbClr val="0070C0"/>
                </a:solidFill>
                <a:hlinkClick r:id="rId4"/>
              </a:rPr>
              <a:t>www.csai-online.org/spotlight/science-assessment-item-collaborative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The </a:t>
            </a:r>
            <a:r>
              <a:rPr lang="en-US" sz="2000" b="1" dirty="0">
                <a:solidFill>
                  <a:srgbClr val="0070C0"/>
                </a:solidFill>
              </a:rPr>
              <a:t>Concord </a:t>
            </a:r>
            <a:r>
              <a:rPr lang="en-US" sz="2000" b="1" dirty="0" smtClean="0">
                <a:solidFill>
                  <a:srgbClr val="0070C0"/>
                </a:solidFill>
              </a:rPr>
              <a:t>Consortium: </a:t>
            </a:r>
            <a:r>
              <a:rPr lang="en-US" sz="2000" dirty="0">
                <a:solidFill>
                  <a:srgbClr val="0070C0"/>
                </a:solidFill>
                <a:hlinkClick r:id="rId5"/>
              </a:rPr>
              <a:t>https://</a:t>
            </a:r>
            <a:r>
              <a:rPr lang="en-US" sz="2000" dirty="0" smtClean="0">
                <a:solidFill>
                  <a:srgbClr val="0070C0"/>
                </a:solidFill>
                <a:hlinkClick r:id="rId5"/>
              </a:rPr>
              <a:t>concord.org/projects/ngss-assessments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Interactive NGSS assessment items (mostly focused on Middle School physical and life science with more to come.)  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8" name="Picture 7" title="CSDE tree log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2" y="5954078"/>
            <a:ext cx="917810" cy="696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63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Sample NGSS Assessment Items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130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2289"/>
            <a:ext cx="8229600" cy="632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Sample NGSS Assessment Items: For CT</a:t>
            </a:r>
            <a:endParaRPr lang="en-US" sz="3200" dirty="0"/>
          </a:p>
        </p:txBody>
      </p:sp>
      <p:pic>
        <p:nvPicPr>
          <p:cNvPr id="5" name="Picture 4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6" y="6074220"/>
            <a:ext cx="917810" cy="6964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03274" y="6770689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16939" y="6493690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141" y="582223"/>
            <a:ext cx="2888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Elementary School Example: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3-PS2-3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72" y="1262070"/>
            <a:ext cx="3498555" cy="3880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644" y="600154"/>
            <a:ext cx="4635221" cy="1242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644" y="1789648"/>
            <a:ext cx="4485314" cy="2751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644" y="4541010"/>
            <a:ext cx="4539592" cy="1997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8582" y="969486"/>
            <a:ext cx="284383" cy="52136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08501" y="1534765"/>
            <a:ext cx="2155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Some questions not shown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89"/>
            <a:ext cx="8229600" cy="63226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Sample NGSS Assessment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Items: For CT</a:t>
            </a:r>
            <a:endParaRPr lang="en-US" sz="3200" dirty="0"/>
          </a:p>
        </p:txBody>
      </p:sp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2" y="5954078"/>
            <a:ext cx="917810" cy="6964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15" y="875944"/>
            <a:ext cx="3674761" cy="4405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27" y="5282320"/>
            <a:ext cx="3389326" cy="671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426" y="588281"/>
            <a:ext cx="5221574" cy="1784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707" y="2359983"/>
            <a:ext cx="3000808" cy="2761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9305" y="5122352"/>
            <a:ext cx="5064754" cy="11280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45490" y="4071407"/>
            <a:ext cx="1620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</a:rPr>
              <a:t>Two additional graphs are included</a:t>
            </a: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9318" y="2322401"/>
            <a:ext cx="245772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u="sng" dirty="0" smtClean="0">
                <a:solidFill>
                  <a:srgbClr val="0070C0"/>
                </a:solidFill>
              </a:rPr>
              <a:t>Choices:</a:t>
            </a:r>
          </a:p>
          <a:p>
            <a:r>
              <a:rPr lang="en-US" sz="900" dirty="0" smtClean="0">
                <a:solidFill>
                  <a:srgbClr val="0070C0"/>
                </a:solidFill>
              </a:rPr>
              <a:t>Air temperature</a:t>
            </a:r>
          </a:p>
          <a:p>
            <a:r>
              <a:rPr lang="en-US" sz="900" dirty="0" smtClean="0">
                <a:solidFill>
                  <a:srgbClr val="0070C0"/>
                </a:solidFill>
              </a:rPr>
              <a:t>Amount of cloud cover</a:t>
            </a:r>
          </a:p>
          <a:p>
            <a:r>
              <a:rPr lang="en-US" sz="900" dirty="0" smtClean="0">
                <a:solidFill>
                  <a:srgbClr val="0070C0"/>
                </a:solidFill>
              </a:rPr>
              <a:t>Proportion of carbon dioxide in air in liquid form</a:t>
            </a:r>
          </a:p>
          <a:p>
            <a:r>
              <a:rPr lang="en-US" sz="900" dirty="0" smtClean="0">
                <a:solidFill>
                  <a:srgbClr val="0070C0"/>
                </a:solidFill>
              </a:rPr>
              <a:t>Proportion of oxygen in air</a:t>
            </a:r>
          </a:p>
          <a:p>
            <a:r>
              <a:rPr lang="en-US" sz="900" dirty="0" smtClean="0">
                <a:solidFill>
                  <a:srgbClr val="0070C0"/>
                </a:solidFill>
              </a:rPr>
              <a:t>Proportion of water in air in gas form</a:t>
            </a:r>
          </a:p>
          <a:p>
            <a:r>
              <a:rPr lang="en-US" sz="900" dirty="0" smtClean="0">
                <a:solidFill>
                  <a:srgbClr val="0070C0"/>
                </a:solidFill>
              </a:rPr>
              <a:t>Sunlight intensity</a:t>
            </a:r>
            <a:endParaRPr lang="en-US" sz="900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610075" y="2294206"/>
            <a:ext cx="232327" cy="185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586" y="2606090"/>
            <a:ext cx="3421967" cy="27836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0944" y="521758"/>
            <a:ext cx="2409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Middle School Example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MS-ESS2-4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4440" y="6090690"/>
            <a:ext cx="17764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</a:rPr>
              <a:t>Same choices as shown above.</a:t>
            </a:r>
            <a:endParaRPr lang="en-US" sz="1000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43797" y="5954078"/>
            <a:ext cx="780643" cy="2352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81622" y="6250370"/>
            <a:ext cx="2155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Some questions not shown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4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804" y="624168"/>
            <a:ext cx="993628" cy="60273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1357" y="1827877"/>
            <a:ext cx="2721410" cy="17389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863"/>
            <a:ext cx="8229600" cy="42240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Sample NGSS Assessment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Items: from California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472" y="430448"/>
            <a:ext cx="312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High School Example: HS-LS3-3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39" y="740544"/>
            <a:ext cx="4105298" cy="13247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57" y="3637106"/>
            <a:ext cx="3020518" cy="3116760"/>
          </a:xfrm>
          <a:prstGeom prst="rect">
            <a:avLst/>
          </a:prstGeom>
        </p:spPr>
      </p:pic>
      <p:pic>
        <p:nvPicPr>
          <p:cNvPr id="5" name="Picture 4" title="CSDE tree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2" y="5954078"/>
            <a:ext cx="917810" cy="696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466" y="2228587"/>
            <a:ext cx="4051639" cy="2129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417" y="4358012"/>
            <a:ext cx="4154745" cy="16855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007" y="740544"/>
            <a:ext cx="4009278" cy="1087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703" y="1898158"/>
            <a:ext cx="2286442" cy="16686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66967" y="6065993"/>
            <a:ext cx="2155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Some questions not shown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9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2" y="732622"/>
            <a:ext cx="8229600" cy="5411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District Advisory </a:t>
            </a:r>
            <a:r>
              <a:rPr lang="en-US" sz="2000" b="1" dirty="0" smtClean="0">
                <a:solidFill>
                  <a:srgbClr val="0070C0"/>
                </a:solidFill>
              </a:rPr>
              <a:t>Committee (DAC)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Advise </a:t>
            </a:r>
            <a:r>
              <a:rPr lang="en-US" sz="1800" dirty="0"/>
              <a:t>on “big picture” issues related to NGSS implementation, professional development, curriculum and assessment development. </a:t>
            </a:r>
            <a:r>
              <a:rPr lang="en-US" sz="1800" dirty="0" smtClean="0"/>
              <a:t> Includes science leaders and administrators </a:t>
            </a:r>
            <a:r>
              <a:rPr lang="en-US" sz="1800" dirty="0"/>
              <a:t>representing over 100 school districts around the state.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State Science Assessment Advisory </a:t>
            </a:r>
            <a:r>
              <a:rPr lang="en-US" sz="2000" b="1" dirty="0" smtClean="0">
                <a:solidFill>
                  <a:srgbClr val="0070C0"/>
                </a:solidFill>
              </a:rPr>
              <a:t>Committee (SSAAC)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/>
              <a:t>Advise on the development of the NGSS assessment system.  Help develop and review items for the statewide NGSS assessments. </a:t>
            </a:r>
            <a:r>
              <a:rPr lang="en-US" sz="1800" dirty="0" smtClean="0"/>
              <a:t>Includes approximately 60 science educators representing various districts, grades and content areas.</a:t>
            </a:r>
            <a:endParaRPr lang="en-US" sz="1800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Science Fairness and Accessibility </a:t>
            </a:r>
            <a:r>
              <a:rPr lang="en-US" sz="2000" b="1" dirty="0" smtClean="0">
                <a:solidFill>
                  <a:srgbClr val="0070C0"/>
                </a:solidFill>
              </a:rPr>
              <a:t>Committee (FAC)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/>
              <a:t>Advise on fairness and accessibility issues for all students regardless of </a:t>
            </a:r>
            <a:r>
              <a:rPr lang="en-US" sz="1800" dirty="0" smtClean="0"/>
              <a:t>their background </a:t>
            </a:r>
            <a:r>
              <a:rPr lang="en-US" sz="1800" dirty="0"/>
              <a:t>or abilities related to NGSS assessments. </a:t>
            </a:r>
            <a:r>
              <a:rPr lang="en-US" sz="1800" dirty="0" smtClean="0"/>
              <a:t>Includes approximately 20 educators with a variety of backgrounds and expertise.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	Contact Ron Michaels (</a:t>
            </a:r>
            <a:r>
              <a:rPr lang="en-US" sz="1800" dirty="0" smtClean="0">
                <a:hlinkClick r:id="rId2"/>
              </a:rPr>
              <a:t>Ronald.Michaels@ct.gov</a:t>
            </a:r>
            <a:r>
              <a:rPr lang="en-US" sz="1800" dirty="0" smtClean="0"/>
              <a:t>) if interested in the DAC.</a:t>
            </a:r>
          </a:p>
          <a:p>
            <a:pPr marL="0" indent="0">
              <a:buNone/>
            </a:pPr>
            <a:r>
              <a:rPr lang="en-US" sz="1800" dirty="0" smtClean="0"/>
              <a:t>		Contact Jeff Greig  (</a:t>
            </a:r>
            <a:r>
              <a:rPr lang="en-US" sz="1800" dirty="0" smtClean="0">
                <a:hlinkClick r:id="rId3"/>
              </a:rPr>
              <a:t>Jeff.Greig@ct.gov</a:t>
            </a:r>
            <a:r>
              <a:rPr lang="en-US" sz="1800" dirty="0" smtClean="0"/>
              <a:t>) if interested in the SSAAC or FAC.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0937"/>
            <a:ext cx="8229600" cy="64725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NGSS Committees of CT Educators 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title="CSDE tre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011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5560"/>
            <a:ext cx="8229600" cy="76543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NGSS Assessment Item 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Development Process (1-2 Years)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72786" y="1177753"/>
          <a:ext cx="8214014" cy="419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title="CSDE tree log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8137" y="5634284"/>
            <a:ext cx="680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*CT science educators from the State Science Assessment Advisory Committee (SSAAC) help generate phenomena and ideas for assessment items.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244750" y="4487562"/>
            <a:ext cx="3070450" cy="7386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Only items deemed acceptable following reviews and pilot/field testing are placed on an operational test.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206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58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Some NGSS Assessment Resources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2" y="758796"/>
            <a:ext cx="8465127" cy="55002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500" b="1" dirty="0" smtClean="0"/>
              <a:t>Next Generation Science Standards Classroom Tasks</a:t>
            </a:r>
          </a:p>
          <a:p>
            <a:pPr marL="0" indent="0">
              <a:buNone/>
            </a:pPr>
            <a:r>
              <a:rPr lang="en-US" sz="1500" dirty="0">
                <a:hlinkClick r:id="rId2"/>
              </a:rPr>
              <a:t>http://</a:t>
            </a:r>
            <a:r>
              <a:rPr lang="en-US" sz="1500" dirty="0" smtClean="0">
                <a:hlinkClick r:id="rId2"/>
              </a:rPr>
              <a:t>www.nextgenscience.org/classroom-sample-assessment-tasks</a:t>
            </a: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 smtClean="0"/>
              <a:t>NSTA Next Generation Science Assessment Resources</a:t>
            </a:r>
          </a:p>
          <a:p>
            <a:pPr marL="0" indent="0">
              <a:buNone/>
            </a:pPr>
            <a:r>
              <a:rPr lang="en-US" sz="1500" dirty="0">
                <a:hlinkClick r:id="rId3"/>
              </a:rPr>
              <a:t>http://</a:t>
            </a:r>
            <a:r>
              <a:rPr lang="en-US" sz="1500" dirty="0" smtClean="0">
                <a:hlinkClick r:id="rId3"/>
              </a:rPr>
              <a:t>ngss.nsta.org/conducting-assessments.aspx</a:t>
            </a: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 smtClean="0"/>
              <a:t>Steps </a:t>
            </a:r>
            <a:r>
              <a:rPr lang="en-US" sz="1500" b="1" dirty="0"/>
              <a:t>to </a:t>
            </a:r>
            <a:r>
              <a:rPr lang="en-US" sz="1500" b="1" dirty="0" smtClean="0"/>
              <a:t>designing </a:t>
            </a:r>
            <a:r>
              <a:rPr lang="en-US" sz="1500" b="1" dirty="0"/>
              <a:t>a </a:t>
            </a:r>
            <a:r>
              <a:rPr lang="en-US" sz="1500" b="1" dirty="0" smtClean="0"/>
              <a:t>three </a:t>
            </a:r>
            <a:r>
              <a:rPr lang="en-US" sz="1500" b="1" dirty="0"/>
              <a:t>d</a:t>
            </a:r>
            <a:r>
              <a:rPr lang="en-US" sz="1500" b="1" dirty="0" smtClean="0"/>
              <a:t>imensional </a:t>
            </a:r>
            <a:r>
              <a:rPr lang="en-US" sz="1500" b="1" dirty="0"/>
              <a:t>a</a:t>
            </a:r>
            <a:r>
              <a:rPr lang="en-US" sz="1500" b="1" dirty="0" smtClean="0"/>
              <a:t>ssessment </a:t>
            </a:r>
            <a:endParaRPr lang="en-US" sz="1500" b="1" dirty="0"/>
          </a:p>
          <a:p>
            <a:pPr marL="0" indent="0">
              <a:buNone/>
            </a:pPr>
            <a:r>
              <a:rPr lang="en-US" sz="1500" dirty="0">
                <a:hlinkClick r:id="rId4"/>
              </a:rPr>
              <a:t>http://</a:t>
            </a:r>
            <a:r>
              <a:rPr lang="en-US" sz="1500" dirty="0" smtClean="0">
                <a:hlinkClick r:id="rId4"/>
              </a:rPr>
              <a:t>stemteachingtools.org/brief/29</a:t>
            </a: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How can assessments be designed to engage students in the range of science and engineering practices?</a:t>
            </a:r>
          </a:p>
          <a:p>
            <a:pPr marL="0" indent="0">
              <a:buNone/>
            </a:pPr>
            <a:r>
              <a:rPr lang="en-US" sz="1500" dirty="0">
                <a:hlinkClick r:id="rId5"/>
              </a:rPr>
              <a:t>http://</a:t>
            </a:r>
            <a:r>
              <a:rPr lang="en-US" sz="1500" dirty="0" smtClean="0">
                <a:hlinkClick r:id="rId5"/>
              </a:rPr>
              <a:t>stemteachingtools.org/brief/26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Prompts for </a:t>
            </a:r>
            <a:r>
              <a:rPr lang="en-US" sz="1500" b="1" dirty="0" smtClean="0"/>
              <a:t>integrating </a:t>
            </a:r>
            <a:r>
              <a:rPr lang="en-US" sz="1500" b="1" dirty="0"/>
              <a:t>c</a:t>
            </a:r>
            <a:r>
              <a:rPr lang="en-US" sz="1500" b="1" dirty="0" smtClean="0"/>
              <a:t>rosscutting </a:t>
            </a:r>
            <a:r>
              <a:rPr lang="en-US" sz="1500" b="1" dirty="0"/>
              <a:t>c</a:t>
            </a:r>
            <a:r>
              <a:rPr lang="en-US" sz="1500" b="1" dirty="0" smtClean="0"/>
              <a:t>oncepts </a:t>
            </a:r>
            <a:r>
              <a:rPr lang="en-US" sz="1500" b="1" dirty="0"/>
              <a:t>i</a:t>
            </a:r>
            <a:r>
              <a:rPr lang="en-US" sz="1500" b="1" dirty="0" smtClean="0"/>
              <a:t>nto </a:t>
            </a:r>
            <a:r>
              <a:rPr lang="en-US" sz="1500" b="1" dirty="0"/>
              <a:t>a</a:t>
            </a:r>
            <a:r>
              <a:rPr lang="en-US" sz="1500" b="1" dirty="0" smtClean="0"/>
              <a:t>ssessment </a:t>
            </a:r>
            <a:r>
              <a:rPr lang="en-US" sz="1500" b="1" dirty="0"/>
              <a:t>and i</a:t>
            </a:r>
            <a:r>
              <a:rPr lang="en-US" sz="1500" b="1" dirty="0" smtClean="0"/>
              <a:t>nstruction</a:t>
            </a:r>
          </a:p>
          <a:p>
            <a:pPr marL="0" indent="0">
              <a:buNone/>
            </a:pPr>
            <a:r>
              <a:rPr lang="en-US" sz="1500" dirty="0">
                <a:hlinkClick r:id="rId6"/>
              </a:rPr>
              <a:t>http://</a:t>
            </a:r>
            <a:r>
              <a:rPr lang="en-US" sz="1500" dirty="0" smtClean="0">
                <a:hlinkClick r:id="rId6"/>
              </a:rPr>
              <a:t>stemteachingtools.org/brief/41</a:t>
            </a: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The </a:t>
            </a:r>
            <a:r>
              <a:rPr lang="en-US" sz="1500" b="1" dirty="0" smtClean="0"/>
              <a:t>informal </a:t>
            </a:r>
            <a:r>
              <a:rPr lang="en-US" sz="1500" b="1" dirty="0"/>
              <a:t>f</a:t>
            </a:r>
            <a:r>
              <a:rPr lang="en-US" sz="1500" b="1" dirty="0" smtClean="0"/>
              <a:t>ormative </a:t>
            </a:r>
            <a:r>
              <a:rPr lang="en-US" sz="1500" b="1" dirty="0"/>
              <a:t>a</a:t>
            </a:r>
            <a:r>
              <a:rPr lang="en-US" sz="1500" b="1" dirty="0" smtClean="0"/>
              <a:t>ssessment </a:t>
            </a:r>
            <a:r>
              <a:rPr lang="en-US" sz="1500" b="1" dirty="0"/>
              <a:t>c</a:t>
            </a:r>
            <a:r>
              <a:rPr lang="en-US" sz="1500" b="1" dirty="0" smtClean="0"/>
              <a:t>ycle </a:t>
            </a:r>
            <a:r>
              <a:rPr lang="en-US" sz="1500" b="1" dirty="0"/>
              <a:t>as a </a:t>
            </a:r>
            <a:r>
              <a:rPr lang="en-US" sz="1500" b="1" dirty="0" smtClean="0"/>
              <a:t>model </a:t>
            </a:r>
            <a:r>
              <a:rPr lang="en-US" sz="1500" b="1" dirty="0"/>
              <a:t>for t</a:t>
            </a:r>
            <a:r>
              <a:rPr lang="en-US" sz="1500" b="1" dirty="0" smtClean="0"/>
              <a:t>eacher </a:t>
            </a:r>
            <a:r>
              <a:rPr lang="en-US" sz="1500" b="1" dirty="0"/>
              <a:t>p</a:t>
            </a:r>
            <a:r>
              <a:rPr lang="en-US" sz="1500" b="1" dirty="0" smtClean="0"/>
              <a:t>ractice</a:t>
            </a:r>
          </a:p>
          <a:p>
            <a:pPr marL="0" indent="0">
              <a:buNone/>
            </a:pPr>
            <a:r>
              <a:rPr lang="en-US" sz="1500" dirty="0" smtClean="0">
                <a:hlinkClick r:id="rId7"/>
              </a:rPr>
              <a:t>http</a:t>
            </a:r>
            <a:r>
              <a:rPr lang="en-US" sz="1500" dirty="0">
                <a:hlinkClick r:id="rId7"/>
              </a:rPr>
              <a:t>://</a:t>
            </a:r>
            <a:r>
              <a:rPr lang="en-US" sz="1500" dirty="0" smtClean="0">
                <a:hlinkClick r:id="rId7"/>
              </a:rPr>
              <a:t>stemteachingtools.org/brief/16</a:t>
            </a: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How teachers can develop formative assessments that fit a three-dimensional view of science </a:t>
            </a:r>
            <a:r>
              <a:rPr lang="en-US" sz="1500" b="1" dirty="0" smtClean="0"/>
              <a:t>learning?</a:t>
            </a:r>
            <a:endParaRPr lang="en-US" sz="1500" b="1" dirty="0"/>
          </a:p>
          <a:p>
            <a:pPr marL="0" indent="0">
              <a:buNone/>
            </a:pPr>
            <a:r>
              <a:rPr lang="en-US" sz="1500" dirty="0">
                <a:hlinkClick r:id="rId8"/>
              </a:rPr>
              <a:t>http://</a:t>
            </a:r>
            <a:r>
              <a:rPr lang="en-US" sz="1500" dirty="0" smtClean="0">
                <a:hlinkClick r:id="rId8"/>
              </a:rPr>
              <a:t>stemteachingtools.org/brief/18</a:t>
            </a: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		</a:t>
            </a:r>
            <a:r>
              <a:rPr lang="en-US" sz="1500" b="1" dirty="0" smtClean="0"/>
              <a:t>Integrating </a:t>
            </a:r>
            <a:r>
              <a:rPr lang="en-US" sz="1500" b="1" dirty="0"/>
              <a:t>s</a:t>
            </a:r>
            <a:r>
              <a:rPr lang="en-US" sz="1500" b="1" dirty="0" smtClean="0"/>
              <a:t>cience </a:t>
            </a:r>
            <a:r>
              <a:rPr lang="en-US" sz="1500" b="1" dirty="0"/>
              <a:t>p</a:t>
            </a:r>
            <a:r>
              <a:rPr lang="en-US" sz="1500" b="1" dirty="0" smtClean="0"/>
              <a:t>ractices </a:t>
            </a:r>
            <a:r>
              <a:rPr lang="en-US" sz="1500" b="1" dirty="0"/>
              <a:t>into </a:t>
            </a:r>
            <a:r>
              <a:rPr lang="en-US" sz="1500" b="1" dirty="0" smtClean="0"/>
              <a:t>assessment </a:t>
            </a:r>
            <a:r>
              <a:rPr lang="en-US" sz="1500" b="1" dirty="0"/>
              <a:t>t</a:t>
            </a:r>
            <a:r>
              <a:rPr lang="en-US" sz="1500" b="1" dirty="0" smtClean="0"/>
              <a:t>asks</a:t>
            </a:r>
            <a:endParaRPr lang="en-US" sz="1500" b="1" dirty="0"/>
          </a:p>
          <a:p>
            <a:pPr marL="0" indent="0">
              <a:buNone/>
            </a:pPr>
            <a:r>
              <a:rPr lang="en-US" sz="1500" dirty="0" smtClean="0">
                <a:hlinkClick r:id="rId9"/>
              </a:rPr>
              <a:t>		http</a:t>
            </a:r>
            <a:r>
              <a:rPr lang="en-US" sz="1500" dirty="0">
                <a:hlinkClick r:id="rId9"/>
              </a:rPr>
              <a:t>://stemteachingtools.org/brief/30</a:t>
            </a: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283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905" y="997729"/>
            <a:ext cx="71621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further information about science assessments in Connecticut contact:</a:t>
            </a:r>
          </a:p>
          <a:p>
            <a:endParaRPr lang="en-US" sz="1200" dirty="0"/>
          </a:p>
          <a:p>
            <a:r>
              <a:rPr lang="en-US" b="1" dirty="0" smtClean="0"/>
              <a:t>Jeff Greig</a:t>
            </a:r>
          </a:p>
          <a:p>
            <a:r>
              <a:rPr lang="en-US" dirty="0" smtClean="0"/>
              <a:t>CT State Department of Education</a:t>
            </a:r>
          </a:p>
          <a:p>
            <a:r>
              <a:rPr lang="en-US" dirty="0" smtClean="0"/>
              <a:t>Performance Office</a:t>
            </a:r>
          </a:p>
          <a:p>
            <a:r>
              <a:rPr lang="en-US" dirty="0" smtClean="0">
                <a:hlinkClick r:id="rId3"/>
              </a:rPr>
              <a:t>Jeff.Greig@ct.gov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information about NGSS implementation in Connecticut contact:</a:t>
            </a:r>
          </a:p>
          <a:p>
            <a:endParaRPr lang="en-US" sz="1200" dirty="0"/>
          </a:p>
          <a:p>
            <a:r>
              <a:rPr lang="en-US" b="1" dirty="0" smtClean="0"/>
              <a:t>Ron Michaels</a:t>
            </a:r>
          </a:p>
          <a:p>
            <a:r>
              <a:rPr lang="en-US" dirty="0" smtClean="0"/>
              <a:t>CT State Department of Education</a:t>
            </a:r>
          </a:p>
          <a:p>
            <a:r>
              <a:rPr lang="en-US" dirty="0" smtClean="0"/>
              <a:t>Academic Office</a:t>
            </a:r>
          </a:p>
          <a:p>
            <a:r>
              <a:rPr lang="en-US" dirty="0" smtClean="0">
                <a:hlinkClick r:id="rId4"/>
              </a:rPr>
              <a:t>Ronald.Michaels@ct.gov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5658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8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D8E9B867-55E9-4D3E-B781-17EB32F8E5B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5110" y="5228020"/>
            <a:ext cx="60978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* </a:t>
            </a:r>
            <a:r>
              <a:rPr lang="en-US" sz="1350" dirty="0"/>
              <a:t>Subject to change dependent on federal and state law and policies.</a:t>
            </a:r>
          </a:p>
          <a:p>
            <a:r>
              <a:rPr lang="en-US" sz="1350" dirty="0"/>
              <a:t>** An option for transitioning away from current state standards to teaching NGSS. </a:t>
            </a:r>
            <a:r>
              <a:rPr lang="en-US" sz="1350" b="1" i="1" dirty="0">
                <a:solidFill>
                  <a:srgbClr val="C00000"/>
                </a:solidFill>
              </a:rPr>
              <a:t>Districts have flexibility to develop their own transition and implementation plans.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14124"/>
            <a:ext cx="960217" cy="7286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4644" y="5389667"/>
            <a:ext cx="1632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51" dirty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3" y="804533"/>
            <a:ext cx="8229600" cy="439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8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5370" y="206737"/>
            <a:ext cx="8713260" cy="6458063"/>
          </a:xfrm>
          <a:prstGeom prst="rect">
            <a:avLst/>
          </a:prstGeom>
          <a:noFill/>
          <a:ln>
            <a:solidFill>
              <a:srgbClr val="002D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 cmpd="sng">
                <a:solidFill>
                  <a:srgbClr val="000090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2" name="Picture 11" descr="treebackground2.png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0" y="329095"/>
            <a:ext cx="7549240" cy="60507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053" y="1663046"/>
            <a:ext cx="8589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Supporting Next Generation Science</a:t>
            </a:r>
            <a:endParaRPr lang="en-US" sz="6000" b="1" dirty="0">
              <a:solidFill>
                <a:prstClr val="black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Connecticut State Department of Education in partnership with The Connecticut Science Center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440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449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+mn-lt"/>
              </a:rPr>
              <a:t>Building Capacity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16025"/>
            <a:ext cx="849376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500" i="1" dirty="0" smtClean="0"/>
              <a:t>Leadership Development Academy (LDA)</a:t>
            </a:r>
          </a:p>
          <a:p>
            <a:pPr lvl="1">
              <a:spcAft>
                <a:spcPts val="1200"/>
              </a:spcAft>
            </a:pPr>
            <a:r>
              <a:rPr lang="en-US" sz="3000" dirty="0" smtClean="0"/>
              <a:t>Advanced professional development program</a:t>
            </a:r>
          </a:p>
          <a:p>
            <a:pPr lvl="1">
              <a:spcAft>
                <a:spcPts val="1200"/>
              </a:spcAft>
            </a:pPr>
            <a:r>
              <a:rPr lang="en-US" sz="3000" dirty="0" smtClean="0"/>
              <a:t>Prepares educators to lead expert developed institutes and short courses such as </a:t>
            </a:r>
            <a:r>
              <a:rPr lang="en-US" sz="3000" i="1" dirty="0" smtClean="0"/>
              <a:t>NGSX</a:t>
            </a:r>
            <a:r>
              <a:rPr lang="en-US" sz="3000" dirty="0" smtClean="0"/>
              <a:t> and </a:t>
            </a:r>
            <a:r>
              <a:rPr lang="en-US" sz="3000" i="1" dirty="0" smtClean="0"/>
              <a:t>Why NGSS….?</a:t>
            </a:r>
          </a:p>
          <a:p>
            <a:pPr lvl="1">
              <a:spcAft>
                <a:spcPts val="1200"/>
              </a:spcAft>
            </a:pPr>
            <a:r>
              <a:rPr lang="en-US" sz="3000" dirty="0" smtClean="0"/>
              <a:t>Graduates of this academy will become facilitators in supporting Connecticut’s transition to Next Generation Science</a:t>
            </a:r>
          </a:p>
          <a:p>
            <a:pPr lvl="1"/>
            <a:endParaRPr lang="en-US" sz="3100" dirty="0" smtClean="0"/>
          </a:p>
          <a:p>
            <a:pPr marL="457200" lvl="1" indent="0">
              <a:buNone/>
            </a:pPr>
            <a:endParaRPr lang="en-US" sz="2600" i="1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033745"/>
            <a:ext cx="9144000" cy="14514"/>
          </a:xfrm>
          <a:prstGeom prst="lin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4356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449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+mn-lt"/>
              </a:rPr>
              <a:t>Web-Based Learning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16024"/>
            <a:ext cx="8493760" cy="4717415"/>
          </a:xfrm>
        </p:spPr>
        <p:txBody>
          <a:bodyPr>
            <a:normAutofit fontScale="85000" lnSpcReduction="20000"/>
          </a:bodyPr>
          <a:lstStyle/>
          <a:p>
            <a:r>
              <a:rPr lang="en-US" sz="3800" i="1" dirty="0" smtClean="0">
                <a:hlinkClick r:id="rId3"/>
              </a:rPr>
              <a:t>Next Generation Science- CT Short Course</a:t>
            </a:r>
            <a:endParaRPr lang="en-US" sz="3800" i="1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/>
              <a:t>No-cost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/>
              <a:t>Self-paced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/>
              <a:t>11 modules offering 16 to 60 hours of structured professional learning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/>
              <a:t>Last Module’s released in September, 2016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/>
              <a:t>No plans for any new modules (yet)</a:t>
            </a:r>
          </a:p>
          <a:p>
            <a:r>
              <a:rPr lang="en-US" sz="3800" i="1" dirty="0" smtClean="0">
                <a:hlinkClick r:id="rId4"/>
              </a:rPr>
              <a:t>Next Gen Science Exemplar System (NGSX)</a:t>
            </a:r>
            <a:endParaRPr lang="en-US" sz="3800" i="1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Hands-on, Expert-facilitated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6 module series over 4 ½ days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T</a:t>
            </a:r>
            <a:r>
              <a:rPr lang="en-US" sz="3000" dirty="0" smtClean="0"/>
              <a:t>uition fee of $1500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30-36 </a:t>
            </a:r>
            <a:r>
              <a:rPr lang="en-US" sz="3000" dirty="0"/>
              <a:t>hours of seminar-style learning </a:t>
            </a:r>
            <a:endParaRPr lang="en-US" sz="30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Plans </a:t>
            </a:r>
            <a:r>
              <a:rPr lang="en-US" sz="3000" dirty="0"/>
              <a:t>for several more “cohorts” have been </a:t>
            </a:r>
            <a:r>
              <a:rPr lang="en-US" sz="3000" dirty="0" smtClean="0"/>
              <a:t>announced</a:t>
            </a:r>
            <a:endParaRPr lang="en-US" sz="3000" dirty="0"/>
          </a:p>
          <a:p>
            <a:pPr marL="457200" lvl="1" indent="0">
              <a:buNone/>
            </a:pPr>
            <a:endParaRPr lang="en-US" sz="2600" i="1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033745"/>
            <a:ext cx="9144000" cy="14514"/>
          </a:xfrm>
          <a:prstGeom prst="lin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9884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449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+mn-lt"/>
              </a:rPr>
              <a:t>A few more opportunities…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16024"/>
            <a:ext cx="8493760" cy="471741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i="1" dirty="0" smtClean="0"/>
              <a:t>Curriculum Unit Development Institute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100" dirty="0" smtClean="0"/>
              <a:t>Designed for curriculum writers and teachers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/>
              <a:t>Expert facilitated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/>
              <a:t>5 days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/>
              <a:t>Offered through the CT RESC system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/>
              <a:t>2 presently available </a:t>
            </a:r>
            <a:r>
              <a:rPr lang="en-US" sz="3100" dirty="0" smtClean="0">
                <a:hlinkClick r:id="rId3"/>
              </a:rPr>
              <a:t>www.crec.org/protraxx/docs/362373/att.pdf</a:t>
            </a:r>
            <a:r>
              <a:rPr lang="en-US" sz="2800" dirty="0" smtClean="0">
                <a:hlinkClick r:id="rId3"/>
              </a:rPr>
              <a:t>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>
                <a:hlinkClick r:id="rId3"/>
              </a:rPr>
              <a:t>     </a:t>
            </a:r>
            <a:r>
              <a:rPr lang="en-US" sz="2800" smtClean="0">
                <a:hlinkClick r:id="rId3"/>
              </a:rPr>
              <a:t>www.learn.k12.ct.us/Common/News2/HomePagePopUps</a:t>
            </a:r>
            <a:r>
              <a:rPr lang="en-US" sz="2800" dirty="0">
                <a:hlinkClick r:id="rId3"/>
              </a:rPr>
              <a:t>/?</a:t>
            </a:r>
            <a:r>
              <a:rPr lang="en-US" sz="2800" dirty="0" err="1">
                <a:hlinkClick r:id="rId3"/>
              </a:rPr>
              <a:t>DivisionID</a:t>
            </a:r>
            <a:r>
              <a:rPr lang="en-US" sz="2800" dirty="0">
                <a:hlinkClick r:id="rId3"/>
              </a:rPr>
              <a:t>=0&amp;DepartmentID=0&amp;SubDepartmentID=0&amp;CalendarID=717718&amp;iSrc=</a:t>
            </a:r>
            <a:r>
              <a:rPr lang="en-US" sz="2800" dirty="0" err="1">
                <a:hlinkClick r:id="rId3"/>
              </a:rPr>
              <a:t>TopEvent</a:t>
            </a:r>
            <a:endParaRPr lang="en-US" sz="2800" dirty="0" smtClean="0">
              <a:hlinkClick r:id="rId3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38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Transitioning to NGSS: A Video Collection</a:t>
            </a:r>
            <a:r>
              <a:rPr lang="en-US" sz="4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endParaRPr lang="en-US" sz="4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100" dirty="0" smtClean="0">
                <a:cs typeface="Times New Roman" panose="02020603050405020304" pitchFamily="18" charset="0"/>
              </a:rPr>
              <a:t>A collection of videos showing CT educators teaching 3 dimensional NGSS lessons in several classroom settings.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100" dirty="0" smtClean="0"/>
              <a:t>No cost/Self-paced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100" dirty="0" smtClean="0"/>
              <a:t>Released in October, 2016</a:t>
            </a:r>
          </a:p>
          <a:p>
            <a:pPr marL="457200" lvl="1" indent="0">
              <a:buNone/>
            </a:pPr>
            <a:endParaRPr lang="en-US" sz="2600" i="1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033745"/>
            <a:ext cx="9144000" cy="14514"/>
          </a:xfrm>
          <a:prstGeom prst="lin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4652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449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+mn-lt"/>
              </a:rPr>
              <a:t>More Opportunities to Come…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16025"/>
            <a:ext cx="8493760" cy="4351338"/>
          </a:xfrm>
        </p:spPr>
        <p:txBody>
          <a:bodyPr>
            <a:normAutofit fontScale="92500" lnSpcReduction="10000"/>
          </a:bodyPr>
          <a:lstStyle/>
          <a:p>
            <a:endParaRPr lang="en-US" b="1" i="1" dirty="0" smtClean="0"/>
          </a:p>
          <a:p>
            <a:pPr>
              <a:spcAft>
                <a:spcPts val="1200"/>
              </a:spcAft>
            </a:pPr>
            <a:r>
              <a:rPr lang="en-US" sz="3200" b="1" i="1" dirty="0" smtClean="0">
                <a:hlinkClick r:id="rId3"/>
              </a:rPr>
              <a:t>Why NGSS…?   </a:t>
            </a:r>
            <a:r>
              <a:rPr lang="en-US" sz="3200" dirty="0" smtClean="0"/>
              <a:t>2-day </a:t>
            </a:r>
            <a:r>
              <a:rPr lang="en-US" sz="3200" dirty="0"/>
              <a:t>NGSS Awareness PD </a:t>
            </a:r>
            <a:endParaRPr lang="en-US" sz="3200" dirty="0" smtClean="0"/>
          </a:p>
          <a:p>
            <a:pPr>
              <a:spcAft>
                <a:spcPts val="1200"/>
              </a:spcAft>
            </a:pPr>
            <a:r>
              <a:rPr lang="en-US" sz="3200" b="1" i="1" dirty="0" smtClean="0"/>
              <a:t>PLANS</a:t>
            </a:r>
            <a:r>
              <a:rPr lang="en-US" sz="3200" dirty="0" smtClean="0"/>
              <a:t> - </a:t>
            </a:r>
            <a:r>
              <a:rPr lang="en-US" sz="3200" dirty="0"/>
              <a:t>Principals Learn About, Network, and Support 3-Dimensional Science Learning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Evaluating Commercial Instructional </a:t>
            </a:r>
            <a:r>
              <a:rPr lang="en-US" sz="3200" dirty="0" smtClean="0"/>
              <a:t>Materials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 smtClean="0"/>
              <a:t>          (Using the </a:t>
            </a:r>
            <a:r>
              <a:rPr lang="en-US" sz="3000" dirty="0" smtClean="0">
                <a:hlinkClick r:id="rId4"/>
              </a:rPr>
              <a:t>Achieve Equip Rubric </a:t>
            </a:r>
            <a:r>
              <a:rPr lang="en-US" sz="3000" dirty="0" err="1">
                <a:hlinkClick r:id="rId4"/>
              </a:rPr>
              <a:t>v</a:t>
            </a:r>
            <a:r>
              <a:rPr lang="en-US" sz="3000" dirty="0" err="1" smtClean="0">
                <a:hlinkClick r:id="rId4"/>
              </a:rPr>
              <a:t>ers</a:t>
            </a:r>
            <a:r>
              <a:rPr lang="en-US" sz="3000" dirty="0" smtClean="0">
                <a:hlinkClick r:id="rId4"/>
              </a:rPr>
              <a:t>. 3</a:t>
            </a:r>
            <a:r>
              <a:rPr lang="en-US" sz="3000" dirty="0" smtClean="0"/>
              <a:t>)</a:t>
            </a:r>
            <a:endParaRPr lang="en-US" sz="3000" dirty="0"/>
          </a:p>
          <a:p>
            <a:pPr>
              <a:spcAft>
                <a:spcPts val="1200"/>
              </a:spcAft>
            </a:pPr>
            <a:r>
              <a:rPr lang="en-US" sz="3200" dirty="0" smtClean="0"/>
              <a:t>CSDE </a:t>
            </a:r>
            <a:r>
              <a:rPr lang="en-US" sz="3200" dirty="0"/>
              <a:t>Sample Performance T</a:t>
            </a:r>
            <a:r>
              <a:rPr lang="en-US" sz="3200" dirty="0" smtClean="0"/>
              <a:t>asks (Field Tests)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/>
              <a:t>Development of storylines (MSP </a:t>
            </a:r>
            <a:r>
              <a:rPr lang="en-US" sz="3200" dirty="0" smtClean="0"/>
              <a:t>/TQP grants)</a:t>
            </a:r>
            <a:endParaRPr lang="en-US" sz="3200" dirty="0"/>
          </a:p>
          <a:p>
            <a:pPr lvl="1"/>
            <a:endParaRPr lang="en-US" sz="3100" dirty="0" smtClean="0"/>
          </a:p>
          <a:p>
            <a:pPr marL="457200" lvl="1" indent="0">
              <a:buNone/>
            </a:pPr>
            <a:endParaRPr lang="en-US" sz="2600" i="1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033745"/>
            <a:ext cx="9144000" cy="14514"/>
          </a:xfrm>
          <a:prstGeom prst="lin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4584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449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NGSS Storylines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16025"/>
            <a:ext cx="8493760" cy="4515074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sz="3600" dirty="0"/>
              <a:t>Next Generation Science Storylines project is dedicated to providing tools that support teachers in developing, adapting, and teaching with strongly aligned NGSS materials in classrooms around the country. </a:t>
            </a: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/>
              <a:t>Check out the latest Storylines at </a:t>
            </a:r>
            <a:r>
              <a:rPr lang="en-US" sz="3600" u="sng" dirty="0">
                <a:hlinkClick r:id="rId3"/>
              </a:rPr>
              <a:t>http://www.nextgenstorylines.org</a:t>
            </a:r>
            <a:endParaRPr lang="en-US" sz="36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100" dirty="0" smtClean="0"/>
          </a:p>
          <a:p>
            <a:pPr marL="457200" lvl="1" indent="0">
              <a:buNone/>
            </a:pPr>
            <a:endParaRPr lang="en-US" sz="2600" i="1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033745"/>
            <a:ext cx="9144000" cy="14514"/>
          </a:xfrm>
          <a:prstGeom prst="lin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1346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DE_ppt_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SDE_ppt_template2</Template>
  <TotalTime>2659</TotalTime>
  <Words>3504</Words>
  <Application>Microsoft Macintosh PowerPoint</Application>
  <PresentationFormat>On-screen Show (4:3)</PresentationFormat>
  <Paragraphs>366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CSDE_ppt_template2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CONNECTICUT STATE DEPARTMENT OF EDUCATION  </vt:lpstr>
      <vt:lpstr>For the latest updates:</vt:lpstr>
      <vt:lpstr>PowerPoint Presentation</vt:lpstr>
      <vt:lpstr>PowerPoint Presentation</vt:lpstr>
      <vt:lpstr>Building Capacity </vt:lpstr>
      <vt:lpstr>Web-Based Learning </vt:lpstr>
      <vt:lpstr>A few more opportunities… </vt:lpstr>
      <vt:lpstr>More Opportunities to Come… </vt:lpstr>
      <vt:lpstr>NGSS Storylines </vt:lpstr>
      <vt:lpstr>Phenomena Resources </vt:lpstr>
      <vt:lpstr>CONNECTICUT STATE DEPARTMENT OF EDUCATION  </vt:lpstr>
      <vt:lpstr>State Science Assessments Online</vt:lpstr>
      <vt:lpstr>Proposed Science Assessment Timeline (2017-)</vt:lpstr>
      <vt:lpstr>Spring 2017 NGSS Assessment Pilot Test</vt:lpstr>
      <vt:lpstr>NGSS Assessment Development</vt:lpstr>
      <vt:lpstr>Proposed System of NGSS Assessments</vt:lpstr>
      <vt:lpstr>NGSS State Summative Assessments</vt:lpstr>
      <vt:lpstr>DRAFT NGSS State Summative Assessment Design</vt:lpstr>
      <vt:lpstr>DRAFT NGSS State Summative Assessment Design</vt:lpstr>
      <vt:lpstr>NGSS State Summative Assessment Development</vt:lpstr>
      <vt:lpstr>NGSS Online Assessment Items</vt:lpstr>
      <vt:lpstr>Sample NGSS Assessment Items</vt:lpstr>
      <vt:lpstr>PowerPoint Presentation</vt:lpstr>
      <vt:lpstr>Sample NGSS Assessment Items: For CT</vt:lpstr>
      <vt:lpstr>Sample NGSS Assessment Items: from California</vt:lpstr>
      <vt:lpstr>NGSS Committees of CT Educators </vt:lpstr>
      <vt:lpstr>NGSS Assessment Item  Development Process (1-2 Years)</vt:lpstr>
      <vt:lpstr>Some NGSS Assessment Resources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CONNECTICUT STATE DEPARTMENT OF EDUCATION</dc:title>
  <dc:creator>Greig, Jeff</dc:creator>
  <cp:lastModifiedBy>Louise McMinn</cp:lastModifiedBy>
  <cp:revision>178</cp:revision>
  <cp:lastPrinted>2016-11-15T13:15:43Z</cp:lastPrinted>
  <dcterms:created xsi:type="dcterms:W3CDTF">2016-06-06T16:39:13Z</dcterms:created>
  <dcterms:modified xsi:type="dcterms:W3CDTF">2017-04-06T02:25:38Z</dcterms:modified>
</cp:coreProperties>
</file>